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315" r:id="rId18"/>
    <p:sldId id="316" r:id="rId19"/>
    <p:sldId id="317" r:id="rId20"/>
    <p:sldId id="318" r:id="rId21"/>
    <p:sldId id="319" r:id="rId22"/>
    <p:sldId id="320" r:id="rId23"/>
    <p:sldId id="314" r:id="rId24"/>
    <p:sldId id="313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266" r:id="rId54"/>
    <p:sldId id="366" r:id="rId55"/>
    <p:sldId id="367" r:id="rId56"/>
    <p:sldId id="372" r:id="rId57"/>
    <p:sldId id="263" r:id="rId5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9A38E2-E07F-48A8-9724-B8E6A395E3C0}" v="10" dt="2021-08-24T14:56:16.8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90"/>
    <p:restoredTop sz="94714"/>
  </p:normalViewPr>
  <p:slideViewPr>
    <p:cSldViewPr snapToGrid="0" snapToObjects="1">
      <p:cViewPr varScale="1">
        <p:scale>
          <a:sx n="83" d="100"/>
          <a:sy n="83" d="100"/>
        </p:scale>
        <p:origin x="30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8" d="100"/>
        <a:sy n="15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e Rigney" userId="481486bc-5e86-4ac8-a0cc-1eccd8fddbc1" providerId="ADAL" clId="{079A38E2-E07F-48A8-9724-B8E6A395E3C0}"/>
    <pc:docChg chg="addSld delSld modSld sldOrd">
      <pc:chgData name="Cole Rigney" userId="481486bc-5e86-4ac8-a0cc-1eccd8fddbc1" providerId="ADAL" clId="{079A38E2-E07F-48A8-9724-B8E6A395E3C0}" dt="2021-08-24T14:56:16.857" v="12"/>
      <pc:docMkLst>
        <pc:docMk/>
      </pc:docMkLst>
      <pc:sldChg chg="del">
        <pc:chgData name="Cole Rigney" userId="481486bc-5e86-4ac8-a0cc-1eccd8fddbc1" providerId="ADAL" clId="{079A38E2-E07F-48A8-9724-B8E6A395E3C0}" dt="2021-08-24T14:30:57.365" v="1" actId="2696"/>
        <pc:sldMkLst>
          <pc:docMk/>
          <pc:sldMk cId="0" sldId="259"/>
        </pc:sldMkLst>
      </pc:sldChg>
      <pc:sldChg chg="del">
        <pc:chgData name="Cole Rigney" userId="481486bc-5e86-4ac8-a0cc-1eccd8fddbc1" providerId="ADAL" clId="{079A38E2-E07F-48A8-9724-B8E6A395E3C0}" dt="2021-08-24T14:30:57.365" v="1" actId="2696"/>
        <pc:sldMkLst>
          <pc:docMk/>
          <pc:sldMk cId="0" sldId="260"/>
        </pc:sldMkLst>
      </pc:sldChg>
      <pc:sldChg chg="del">
        <pc:chgData name="Cole Rigney" userId="481486bc-5e86-4ac8-a0cc-1eccd8fddbc1" providerId="ADAL" clId="{079A38E2-E07F-48A8-9724-B8E6A395E3C0}" dt="2021-08-24T14:30:57.365" v="1" actId="2696"/>
        <pc:sldMkLst>
          <pc:docMk/>
          <pc:sldMk cId="0" sldId="261"/>
        </pc:sldMkLst>
      </pc:sldChg>
      <pc:sldChg chg="add">
        <pc:chgData name="Cole Rigney" userId="481486bc-5e86-4ac8-a0cc-1eccd8fddbc1" providerId="ADAL" clId="{079A38E2-E07F-48A8-9724-B8E6A395E3C0}" dt="2021-08-24T14:56:16.857" v="12"/>
        <pc:sldMkLst>
          <pc:docMk/>
          <pc:sldMk cId="1578256629" sldId="266"/>
        </pc:sldMkLst>
      </pc:sldChg>
      <pc:sldChg chg="del">
        <pc:chgData name="Cole Rigney" userId="481486bc-5e86-4ac8-a0cc-1eccd8fddbc1" providerId="ADAL" clId="{079A38E2-E07F-48A8-9724-B8E6A395E3C0}" dt="2021-08-24T14:30:57.365" v="1" actId="2696"/>
        <pc:sldMkLst>
          <pc:docMk/>
          <pc:sldMk cId="0" sldId="312"/>
        </pc:sldMkLst>
      </pc:sldChg>
      <pc:sldChg chg="ord">
        <pc:chgData name="Cole Rigney" userId="481486bc-5e86-4ac8-a0cc-1eccd8fddbc1" providerId="ADAL" clId="{079A38E2-E07F-48A8-9724-B8E6A395E3C0}" dt="2021-08-24T14:53:55.741" v="8"/>
        <pc:sldMkLst>
          <pc:docMk/>
          <pc:sldMk cId="0" sldId="314"/>
        </pc:sldMkLst>
      </pc:sldChg>
      <pc:sldChg chg="modSp mod">
        <pc:chgData name="Cole Rigney" userId="481486bc-5e86-4ac8-a0cc-1eccd8fddbc1" providerId="ADAL" clId="{079A38E2-E07F-48A8-9724-B8E6A395E3C0}" dt="2021-08-24T14:28:30.453" v="0" actId="1076"/>
        <pc:sldMkLst>
          <pc:docMk/>
          <pc:sldMk cId="4170512535" sldId="315"/>
        </pc:sldMkLst>
        <pc:spChg chg="mod">
          <ac:chgData name="Cole Rigney" userId="481486bc-5e86-4ac8-a0cc-1eccd8fddbc1" providerId="ADAL" clId="{079A38E2-E07F-48A8-9724-B8E6A395E3C0}" dt="2021-08-24T14:28:30.453" v="0" actId="1076"/>
          <ac:spMkLst>
            <pc:docMk/>
            <pc:sldMk cId="4170512535" sldId="315"/>
            <ac:spMk id="4" creationId="{00000000-0000-0000-0000-000000000000}"/>
          </ac:spMkLst>
        </pc:spChg>
      </pc:sldChg>
      <pc:sldChg chg="add setBg">
        <pc:chgData name="Cole Rigney" userId="481486bc-5e86-4ac8-a0cc-1eccd8fddbc1" providerId="ADAL" clId="{079A38E2-E07F-48A8-9724-B8E6A395E3C0}" dt="2021-08-24T14:31:21.935" v="2"/>
        <pc:sldMkLst>
          <pc:docMk/>
          <pc:sldMk cId="3677357027" sldId="316"/>
        </pc:sldMkLst>
      </pc:sldChg>
      <pc:sldChg chg="add setBg">
        <pc:chgData name="Cole Rigney" userId="481486bc-5e86-4ac8-a0cc-1eccd8fddbc1" providerId="ADAL" clId="{079A38E2-E07F-48A8-9724-B8E6A395E3C0}" dt="2021-08-24T14:32:12.881" v="3"/>
        <pc:sldMkLst>
          <pc:docMk/>
          <pc:sldMk cId="1084743342" sldId="317"/>
        </pc:sldMkLst>
      </pc:sldChg>
      <pc:sldChg chg="add setBg">
        <pc:chgData name="Cole Rigney" userId="481486bc-5e86-4ac8-a0cc-1eccd8fddbc1" providerId="ADAL" clId="{079A38E2-E07F-48A8-9724-B8E6A395E3C0}" dt="2021-08-24T14:34:59.864" v="4"/>
        <pc:sldMkLst>
          <pc:docMk/>
          <pc:sldMk cId="1698492093" sldId="318"/>
        </pc:sldMkLst>
      </pc:sldChg>
      <pc:sldChg chg="add setBg">
        <pc:chgData name="Cole Rigney" userId="481486bc-5e86-4ac8-a0cc-1eccd8fddbc1" providerId="ADAL" clId="{079A38E2-E07F-48A8-9724-B8E6A395E3C0}" dt="2021-08-24T14:35:12.906" v="5"/>
        <pc:sldMkLst>
          <pc:docMk/>
          <pc:sldMk cId="3846251662" sldId="319"/>
        </pc:sldMkLst>
      </pc:sldChg>
      <pc:sldChg chg="add setBg">
        <pc:chgData name="Cole Rigney" userId="481486bc-5e86-4ac8-a0cc-1eccd8fddbc1" providerId="ADAL" clId="{079A38E2-E07F-48A8-9724-B8E6A395E3C0}" dt="2021-08-24T14:36:02.098" v="6"/>
        <pc:sldMkLst>
          <pc:docMk/>
          <pc:sldMk cId="2404222912" sldId="320"/>
        </pc:sldMkLst>
      </pc:sldChg>
      <pc:sldChg chg="add">
        <pc:chgData name="Cole Rigney" userId="481486bc-5e86-4ac8-a0cc-1eccd8fddbc1" providerId="ADAL" clId="{079A38E2-E07F-48A8-9724-B8E6A395E3C0}" dt="2021-08-24T14:54:46.871" v="9"/>
        <pc:sldMkLst>
          <pc:docMk/>
          <pc:sldMk cId="4178963658" sldId="366"/>
        </pc:sldMkLst>
      </pc:sldChg>
      <pc:sldChg chg="add">
        <pc:chgData name="Cole Rigney" userId="481486bc-5e86-4ac8-a0cc-1eccd8fddbc1" providerId="ADAL" clId="{079A38E2-E07F-48A8-9724-B8E6A395E3C0}" dt="2021-08-24T14:55:15.938" v="10"/>
        <pc:sldMkLst>
          <pc:docMk/>
          <pc:sldMk cId="2315316618" sldId="367"/>
        </pc:sldMkLst>
      </pc:sldChg>
      <pc:sldChg chg="add">
        <pc:chgData name="Cole Rigney" userId="481486bc-5e86-4ac8-a0cc-1eccd8fddbc1" providerId="ADAL" clId="{079A38E2-E07F-48A8-9724-B8E6A395E3C0}" dt="2021-08-24T14:55:46.616" v="11"/>
        <pc:sldMkLst>
          <pc:docMk/>
          <pc:sldMk cId="328922536" sldId="372"/>
        </pc:sldMkLst>
      </pc:sldChg>
      <pc:sldMasterChg chg="delSldLayout">
        <pc:chgData name="Cole Rigney" userId="481486bc-5e86-4ac8-a0cc-1eccd8fddbc1" providerId="ADAL" clId="{079A38E2-E07F-48A8-9724-B8E6A395E3C0}" dt="2021-08-24T14:30:57.365" v="1" actId="2696"/>
        <pc:sldMasterMkLst>
          <pc:docMk/>
          <pc:sldMasterMk cId="1964735597" sldId="2147483648"/>
        </pc:sldMasterMkLst>
        <pc:sldLayoutChg chg="del">
          <pc:chgData name="Cole Rigney" userId="481486bc-5e86-4ac8-a0cc-1eccd8fddbc1" providerId="ADAL" clId="{079A38E2-E07F-48A8-9724-B8E6A395E3C0}" dt="2021-08-24T14:30:57.365" v="1" actId="2696"/>
          <pc:sldLayoutMkLst>
            <pc:docMk/>
            <pc:sldMasterMk cId="1964735597" sldId="2147483648"/>
            <pc:sldLayoutMk cId="941139596" sldId="214748369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C134161-434B-9742-B3EB-C819DF958A0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F7F7B6A-7460-8241-8B88-42A5F3C12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281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F7B6A-7460-8241-8B88-42A5F3C1203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94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F7B6A-7460-8241-8B88-42A5F3C1203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94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F7B6A-7460-8241-8B88-42A5F3C1203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94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F7B6A-7460-8241-8B88-42A5F3C1203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94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F7B6A-7460-8241-8B88-42A5F3C1203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94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F7B6A-7460-8241-8B88-42A5F3C1203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94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F7B6A-7460-8241-8B88-42A5F3C1203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94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F7B6A-7460-8241-8B88-42A5F3C1203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94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F7B6A-7460-8241-8B88-42A5F3C1203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94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F7B6A-7460-8241-8B88-42A5F3C1203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94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541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33838"/>
            <a:ext cx="9144000" cy="8683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0" y="508530"/>
            <a:ext cx="2070100" cy="61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22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White with Fade - 2 Col - Three Content">
    <p:bg>
      <p:bgPr>
        <a:blipFill dpi="0" rotWithShape="1">
          <a:blip r:embed="rId2">
            <a:alphaModFix amt="61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0599"/>
            <a:ext cx="5181600" cy="20812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35E714-30AA-564C-BCE4-4E04260BF3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7" y="255589"/>
            <a:ext cx="414867" cy="1066800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6172200" y="4031722"/>
            <a:ext cx="5181600" cy="21452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lain White - 2 Col - 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0599"/>
            <a:ext cx="5181600" cy="20812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35E714-30AA-564C-BCE4-4E04260BF3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7" y="255589"/>
            <a:ext cx="414867" cy="1066800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6172200" y="4031722"/>
            <a:ext cx="5181600" cy="21452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with Fade -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0599"/>
            <a:ext cx="2531533" cy="43563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7" y="255589"/>
            <a:ext cx="414867" cy="1066800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sz="half" idx="13"/>
          </p:nvPr>
        </p:nvSpPr>
        <p:spPr>
          <a:xfrm>
            <a:off x="8830733" y="1820599"/>
            <a:ext cx="2531534" cy="43563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with Fade - Three Content">
    <p:bg>
      <p:bgPr>
        <a:blipFill dpi="0" rotWithShape="1">
          <a:blip r:embed="rId2">
            <a:alphaModFix amt="61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0599"/>
            <a:ext cx="2531533" cy="43563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35E714-30AA-564C-BCE4-4E04260BF3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7" y="255589"/>
            <a:ext cx="414867" cy="1066800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sz="half" idx="13"/>
          </p:nvPr>
        </p:nvSpPr>
        <p:spPr>
          <a:xfrm>
            <a:off x="8830733" y="1820599"/>
            <a:ext cx="2531534" cy="43563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White_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0599"/>
            <a:ext cx="2531533" cy="43563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35E714-30AA-564C-BCE4-4E04260BF3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7" y="255589"/>
            <a:ext cx="414867" cy="1066800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sz="half" idx="13"/>
          </p:nvPr>
        </p:nvSpPr>
        <p:spPr>
          <a:xfrm>
            <a:off x="8830733" y="1820599"/>
            <a:ext cx="2531534" cy="43563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Grey with Fade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7" y="255589"/>
            <a:ext cx="414867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82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White with Fade - Comparison">
    <p:bg>
      <p:bgPr>
        <a:blipFill dpi="0" rotWithShape="1">
          <a:blip r:embed="rId2">
            <a:alphaModFix amt="61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35E714-30AA-564C-BCE4-4E04260BF3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7" y="255589"/>
            <a:ext cx="414867" cy="1066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lain White_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35E714-30AA-564C-BCE4-4E04260BF3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7" y="255589"/>
            <a:ext cx="414867" cy="10668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ey with Fade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7" y="255589"/>
            <a:ext cx="414867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69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White with Fade - Title Only">
    <p:bg>
      <p:bgPr>
        <a:blipFill dpi="0" rotWithShape="1">
          <a:blip r:embed="rId2">
            <a:alphaModFix amt="61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35E714-30AA-564C-BCE4-4E04260BF3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7" y="255589"/>
            <a:ext cx="414867" cy="1066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y with Fade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7" y="255589"/>
            <a:ext cx="414867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74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lain White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35E714-30AA-564C-BCE4-4E04260BF3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7" y="255589"/>
            <a:ext cx="414867" cy="10668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with Fade - Title_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7" y="255589"/>
            <a:ext cx="414867" cy="1066800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38200" y="1860021"/>
            <a:ext cx="10515600" cy="3863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tie with Fade - Title_Graphic">
    <p:bg>
      <p:bgPr>
        <a:blipFill dpi="0" rotWithShape="1">
          <a:blip r:embed="rId2">
            <a:alphaModFix amt="61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35E714-30AA-564C-BCE4-4E04260BF3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7" y="255589"/>
            <a:ext cx="414867" cy="1066800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38200" y="1860021"/>
            <a:ext cx="10515600" cy="3863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White_Title_Graphi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35E714-30AA-564C-BCE4-4E04260BF3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7" y="255589"/>
            <a:ext cx="414867" cy="1066800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38200" y="1860021"/>
            <a:ext cx="10515600" cy="3863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with Fade - Title_Sub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 goes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600" b="1">
                <a:solidFill>
                  <a:schemeClr val="bg1"/>
                </a:solidFill>
                <a:latin typeface="+mj-lt"/>
              </a:defRPr>
            </a:lvl1pPr>
          </a:lstStyle>
          <a:p>
            <a:fld id="{B435E714-30AA-564C-BCE4-4E04260BF3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7" y="255589"/>
            <a:ext cx="414867" cy="1066800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38200" y="2514600"/>
            <a:ext cx="10515600" cy="32093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10514012" cy="71384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with Fade - Title Subtitle Content">
    <p:bg>
      <p:bgPr>
        <a:blipFill dpi="0" rotWithShape="1">
          <a:blip r:embed="rId2">
            <a:alphaModFix amt="61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 goes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600" b="1">
                <a:solidFill>
                  <a:schemeClr val="bg2"/>
                </a:solidFill>
                <a:latin typeface="+mj-lt"/>
              </a:defRPr>
            </a:lvl1pPr>
          </a:lstStyle>
          <a:p>
            <a:fld id="{B435E714-30AA-564C-BCE4-4E04260BF3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7" y="255589"/>
            <a:ext cx="414867" cy="1066800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38200" y="2514600"/>
            <a:ext cx="10515600" cy="32093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10514012" cy="71384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White_Title_Subtitle_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 goes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600" b="1">
                <a:solidFill>
                  <a:schemeClr val="bg2"/>
                </a:solidFill>
                <a:latin typeface="+mj-lt"/>
              </a:defRPr>
            </a:lvl1pPr>
          </a:lstStyle>
          <a:p>
            <a:fld id="{B435E714-30AA-564C-BCE4-4E04260BF3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7" y="255589"/>
            <a:ext cx="414867" cy="1066800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38200" y="2514600"/>
            <a:ext cx="10515600" cy="32093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10514012" cy="71384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ey with Fad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7" y="255589"/>
            <a:ext cx="414867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76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 with Fade - Blank">
    <p:bg>
      <p:bgPr>
        <a:blipFill dpi="0" rotWithShape="1">
          <a:blip r:embed="rId2">
            <a:alphaModFix amt="61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35E714-30AA-564C-BCE4-4E04260BF3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7" y="255589"/>
            <a:ext cx="414867" cy="1066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lain White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35E714-30AA-564C-BCE4-4E04260BF3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7" y="255589"/>
            <a:ext cx="414867" cy="10668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ite with Fade_Title and Content">
    <p:bg>
      <p:bgPr>
        <a:blipFill dpi="0" rotWithShape="1">
          <a:blip r:embed="rId2">
            <a:alphaModFix amt="87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35E714-30AA-564C-BCE4-4E04260BF3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7" y="255589"/>
            <a:ext cx="414867" cy="10668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Grey with Fade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7" y="255589"/>
            <a:ext cx="414867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43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White with Fade - Content with Caption">
    <p:bg>
      <p:bgPr>
        <a:blipFill dpi="0" rotWithShape="1">
          <a:blip r:embed="rId2">
            <a:alphaModFix amt="61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35E714-30AA-564C-BCE4-4E04260BF3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7" y="255589"/>
            <a:ext cx="414867" cy="1066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lain White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35E714-30AA-564C-BCE4-4E04260BF3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7" y="255589"/>
            <a:ext cx="414867" cy="10668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Grey with Fade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7" y="255589"/>
            <a:ext cx="414867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42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White with Fade - Picture with Caption">
    <p:bg>
      <p:bgPr>
        <a:blipFill dpi="0" rotWithShape="1">
          <a:blip r:embed="rId2">
            <a:alphaModFix amt="61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35E714-30AA-564C-BCE4-4E04260BF3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7" y="255589"/>
            <a:ext cx="414867" cy="1066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lain White_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35E714-30AA-564C-BCE4-4E04260BF3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7" y="255589"/>
            <a:ext cx="414867" cy="10668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392363"/>
            <a:ext cx="9144000" cy="1646237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 for listening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546" y="1203326"/>
            <a:ext cx="3272908" cy="970492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524000" y="4588933"/>
            <a:ext cx="23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Americas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3793068" y="4588933"/>
            <a:ext cx="23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Europe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062136" y="4588933"/>
            <a:ext cx="23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Middle East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331200" y="4588933"/>
            <a:ext cx="23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Asia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524001" y="5046133"/>
            <a:ext cx="2235200" cy="14478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Tornatech</a:t>
            </a:r>
            <a:r>
              <a:rPr lang="en-US" dirty="0"/>
              <a:t> </a:t>
            </a:r>
            <a:r>
              <a:rPr lang="en-US" dirty="0" err="1"/>
              <a:t>Inc</a:t>
            </a:r>
            <a:r>
              <a:rPr lang="en-US" dirty="0"/>
              <a:t> Head Office</a:t>
            </a:r>
          </a:p>
          <a:p>
            <a:pPr lvl="0"/>
            <a:r>
              <a:rPr lang="en-US" dirty="0"/>
              <a:t>Montreal, Quebec, Canada</a:t>
            </a:r>
            <a:br>
              <a:rPr lang="en-US" dirty="0"/>
            </a:br>
            <a:r>
              <a:rPr lang="en-US" dirty="0"/>
              <a:t>Tel: +1 514 334 0523 </a:t>
            </a:r>
            <a:br>
              <a:rPr lang="en-US" dirty="0"/>
            </a:br>
            <a:r>
              <a:rPr lang="en-US" dirty="0"/>
              <a:t>Toll Free: +1 800 363 8448</a:t>
            </a:r>
            <a:br>
              <a:rPr lang="en-US" dirty="0"/>
            </a:br>
            <a:r>
              <a:rPr lang="en-US" dirty="0"/>
              <a:t>Fax: +1 514 334 5448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3793068" y="5046133"/>
            <a:ext cx="2235200" cy="14478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Tornatech</a:t>
            </a:r>
            <a:r>
              <a:rPr lang="en-US" dirty="0"/>
              <a:t> </a:t>
            </a:r>
            <a:r>
              <a:rPr lang="en-US" dirty="0" err="1"/>
              <a:t>Inc</a:t>
            </a:r>
            <a:r>
              <a:rPr lang="en-US" dirty="0"/>
              <a:t> Europe SPRL</a:t>
            </a:r>
          </a:p>
          <a:p>
            <a:pPr lvl="0"/>
            <a:r>
              <a:rPr lang="en-US" dirty="0" err="1"/>
              <a:t>Wavre</a:t>
            </a:r>
            <a:r>
              <a:rPr lang="en-US" dirty="0"/>
              <a:t>, Belgium</a:t>
            </a:r>
            <a:br>
              <a:rPr lang="en-US" dirty="0"/>
            </a:br>
            <a:r>
              <a:rPr lang="en-US" dirty="0"/>
              <a:t>Tel: +32 (0) 10 84 40 01</a:t>
            </a:r>
            <a:br>
              <a:rPr lang="en-US" dirty="0"/>
            </a:br>
            <a:r>
              <a:rPr lang="en-US" dirty="0"/>
              <a:t>Fax: +32 (0) 10 24 75 05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6062136" y="5046133"/>
            <a:ext cx="2235200" cy="14478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Tornatech</a:t>
            </a:r>
            <a:r>
              <a:rPr lang="en-US" dirty="0"/>
              <a:t> FZE</a:t>
            </a:r>
          </a:p>
          <a:p>
            <a:pPr lvl="0"/>
            <a:r>
              <a:rPr lang="en-US" dirty="0"/>
              <a:t>Dubai, United Arab Emirates</a:t>
            </a:r>
            <a:br>
              <a:rPr lang="en-US" dirty="0"/>
            </a:br>
            <a:r>
              <a:rPr lang="en-US" dirty="0"/>
              <a:t>Tel: +971 (0)4 887 0615</a:t>
            </a:r>
            <a:br>
              <a:rPr lang="en-US" dirty="0"/>
            </a:br>
            <a:r>
              <a:rPr lang="en-US" dirty="0"/>
              <a:t>Fax: +971 (0)4 887 0604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8331200" y="5046133"/>
            <a:ext cx="2235200" cy="14478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Tornatech</a:t>
            </a:r>
            <a:r>
              <a:rPr lang="en-US" dirty="0"/>
              <a:t> </a:t>
            </a:r>
            <a:r>
              <a:rPr lang="en-US" dirty="0" err="1"/>
              <a:t>Pte</a:t>
            </a:r>
            <a:r>
              <a:rPr lang="en-US" dirty="0"/>
              <a:t> Ltd</a:t>
            </a:r>
          </a:p>
          <a:p>
            <a:pPr lvl="0"/>
            <a:r>
              <a:rPr lang="en-US" dirty="0"/>
              <a:t>Singapore</a:t>
            </a:r>
            <a:br>
              <a:rPr lang="en-US" dirty="0"/>
            </a:br>
            <a:r>
              <a:rPr lang="en-US" dirty="0"/>
              <a:t>Tel: +65 6795 7823</a:t>
            </a:r>
            <a:br>
              <a:rPr lang="en-US" dirty="0"/>
            </a:br>
            <a:r>
              <a:rPr lang="en-US" dirty="0"/>
              <a:t>Fax: +65 6795 3201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lain White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35E714-30AA-564C-BCE4-4E04260BF3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7" y="255589"/>
            <a:ext cx="414867" cy="10668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53" y="516996"/>
            <a:ext cx="3122994" cy="92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46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Grey with Fade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7" y="255589"/>
            <a:ext cx="414867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96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White with Fade - Two Content">
    <p:bg>
      <p:bgPr>
        <a:blipFill dpi="0" rotWithShape="1">
          <a:blip r:embed="rId2">
            <a:alphaModFix amt="61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35E714-30AA-564C-BCE4-4E04260BF3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7" y="255589"/>
            <a:ext cx="414867" cy="1066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lain White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35E714-30AA-564C-BCE4-4E04260BF3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7" y="255589"/>
            <a:ext cx="414867" cy="10668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Grey with Fade - 2 Col -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0599"/>
            <a:ext cx="5181600" cy="20812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67" y="255589"/>
            <a:ext cx="414867" cy="1066800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6172200" y="4031722"/>
            <a:ext cx="5181600" cy="21452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8">
            <a:alphaModFix amt="61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arlow" charset="0"/>
                <a:ea typeface="Barlow" charset="0"/>
                <a:cs typeface="Barlow" charset="0"/>
              </a:defRPr>
            </a:lvl1pPr>
          </a:lstStyle>
          <a:p>
            <a:r>
              <a:rPr lang="en-US" dirty="0"/>
              <a:t>Fire pump controllers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11267" y="5808133"/>
            <a:ext cx="2743200" cy="752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>
                <a:solidFill>
                  <a:schemeClr val="bg1"/>
                </a:solidFill>
                <a:latin typeface="Barlow ExtraBold" charset="0"/>
                <a:ea typeface="Barlow ExtraBold" charset="0"/>
                <a:cs typeface="Barlow ExtraBold" charset="0"/>
              </a:defRPr>
            </a:lvl1pPr>
          </a:lstStyle>
          <a:p>
            <a:fld id="{B435E714-30AA-564C-BCE4-4E04260BF3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735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90" r:id="rId4"/>
    <p:sldLayoutId id="2147483651" r:id="rId5"/>
    <p:sldLayoutId id="2147483652" r:id="rId6"/>
    <p:sldLayoutId id="2147483666" r:id="rId7"/>
    <p:sldLayoutId id="2147483678" r:id="rId8"/>
    <p:sldLayoutId id="2147483660" r:id="rId9"/>
    <p:sldLayoutId id="2147483667" r:id="rId10"/>
    <p:sldLayoutId id="2147483679" r:id="rId11"/>
    <p:sldLayoutId id="2147483662" r:id="rId12"/>
    <p:sldLayoutId id="2147483668" r:id="rId13"/>
    <p:sldLayoutId id="2147483680" r:id="rId14"/>
    <p:sldLayoutId id="2147483653" r:id="rId15"/>
    <p:sldLayoutId id="2147483669" r:id="rId16"/>
    <p:sldLayoutId id="2147483681" r:id="rId17"/>
    <p:sldLayoutId id="2147483654" r:id="rId18"/>
    <p:sldLayoutId id="2147483670" r:id="rId19"/>
    <p:sldLayoutId id="2147483682" r:id="rId20"/>
    <p:sldLayoutId id="2147483663" r:id="rId21"/>
    <p:sldLayoutId id="2147483671" r:id="rId22"/>
    <p:sldLayoutId id="2147483683" r:id="rId23"/>
    <p:sldLayoutId id="2147483664" r:id="rId24"/>
    <p:sldLayoutId id="2147483672" r:id="rId25"/>
    <p:sldLayoutId id="2147483684" r:id="rId26"/>
    <p:sldLayoutId id="2147483655" r:id="rId27"/>
    <p:sldLayoutId id="2147483673" r:id="rId28"/>
    <p:sldLayoutId id="2147483685" r:id="rId29"/>
    <p:sldLayoutId id="2147483656" r:id="rId30"/>
    <p:sldLayoutId id="2147483674" r:id="rId31"/>
    <p:sldLayoutId id="2147483686" r:id="rId32"/>
    <p:sldLayoutId id="2147483657" r:id="rId33"/>
    <p:sldLayoutId id="2147483675" r:id="rId34"/>
    <p:sldLayoutId id="2147483687" r:id="rId35"/>
    <p:sldLayoutId id="2147483661" r:id="rId3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2"/>
          </a:solidFill>
          <a:latin typeface="Barlow SemiBold" charset="0"/>
          <a:ea typeface="Barlow SemiBold" charset="0"/>
          <a:cs typeface="Barlow SemiBold" charset="0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/>
        <a:buChar char="•"/>
        <a:defRPr sz="2400" kern="1200">
          <a:solidFill>
            <a:schemeClr val="tx1"/>
          </a:solidFill>
          <a:latin typeface="Barlow" charset="0"/>
          <a:ea typeface="Barlow" charset="0"/>
          <a:cs typeface="Barlow" charset="0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Barlow" charset="0"/>
          <a:ea typeface="Barlow" charset="0"/>
          <a:cs typeface="Barlow" charset="0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Barlow" charset="0"/>
          <a:ea typeface="Barlow" charset="0"/>
          <a:cs typeface="Barlow" charset="0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Barlow" charset="0"/>
          <a:ea typeface="Barlow" charset="0"/>
          <a:cs typeface="Barlow" charset="0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/>
        <a:buChar char="•"/>
        <a:defRPr sz="1400" kern="1200">
          <a:solidFill>
            <a:schemeClr val="tx1"/>
          </a:solidFill>
          <a:latin typeface="Barlow" charset="0"/>
          <a:ea typeface="Barlow" charset="0"/>
          <a:cs typeface="Barlow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8.jpeg"/><Relationship Id="rId7" Type="http://schemas.openxmlformats.org/officeDocument/2006/relationships/image" Target="../media/image11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jp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28.jpeg"/><Relationship Id="rId7" Type="http://schemas.openxmlformats.org/officeDocument/2006/relationships/image" Target="../media/image24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jpeg"/><Relationship Id="rId11" Type="http://schemas.openxmlformats.org/officeDocument/2006/relationships/image" Target="../media/image31.jpg"/><Relationship Id="rId5" Type="http://schemas.openxmlformats.org/officeDocument/2006/relationships/image" Target="../media/image42.jpeg"/><Relationship Id="rId10" Type="http://schemas.openxmlformats.org/officeDocument/2006/relationships/image" Target="../media/image32.jpeg"/><Relationship Id="rId4" Type="http://schemas.openxmlformats.org/officeDocument/2006/relationships/image" Target="../media/image29.jpeg"/><Relationship Id="rId9" Type="http://schemas.openxmlformats.org/officeDocument/2006/relationships/image" Target="../media/image1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4.jpeg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49.jpeg"/><Relationship Id="rId7" Type="http://schemas.openxmlformats.org/officeDocument/2006/relationships/image" Target="../media/image32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1.jpg"/><Relationship Id="rId4" Type="http://schemas.openxmlformats.org/officeDocument/2006/relationships/image" Target="../media/image50.jpeg"/><Relationship Id="rId9" Type="http://schemas.openxmlformats.org/officeDocument/2006/relationships/image" Target="../media/image11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049114"/>
            <a:ext cx="9144000" cy="2387600"/>
          </a:xfrm>
        </p:spPr>
        <p:txBody>
          <a:bodyPr>
            <a:normAutofit/>
          </a:bodyPr>
          <a:lstStyle/>
          <a:p>
            <a:r>
              <a:rPr lang="en-CA" sz="4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 Pump Controllers 101</a:t>
            </a:r>
            <a:br>
              <a:rPr lang="fr-FR" dirty="0"/>
            </a:b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30430F8-7F7A-4892-AD32-257964BB5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2723" y="3673111"/>
            <a:ext cx="9144000" cy="868362"/>
          </a:xfrm>
        </p:spPr>
        <p:txBody>
          <a:bodyPr/>
          <a:lstStyle/>
          <a:p>
            <a:r>
              <a:rPr lang="en-CA" alt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SGM Engineering </a:t>
            </a:r>
          </a:p>
          <a:p>
            <a:endParaRPr lang="en-CA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2368670"/>
            <a:ext cx="12192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Barlow SemiBold" charset="0"/>
                <a:ea typeface="Barlow SemiBold" charset="0"/>
                <a:cs typeface="Barlow SemiBold" charset="0"/>
              </a:defRPr>
            </a:lvl1pPr>
          </a:lstStyle>
          <a:p>
            <a:pPr>
              <a:lnSpc>
                <a:spcPct val="150000"/>
              </a:lnSpc>
              <a:defRPr/>
            </a:pPr>
            <a:endParaRPr lang="en-CA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809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10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pPr>
              <a:defRPr/>
            </a:pPr>
            <a:r>
              <a:rPr lang="en-US" dirty="0"/>
              <a:t>General</a:t>
            </a:r>
            <a:endParaRPr lang="en-US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489627"/>
            <a:ext cx="10515600" cy="3400427"/>
          </a:xfrm>
        </p:spPr>
        <p:txBody>
          <a:bodyPr anchor="t"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b="0" dirty="0"/>
              <a:t>Enclosure NEMA type rating</a:t>
            </a:r>
          </a:p>
          <a:p>
            <a:pPr marL="460375" lvl="1" indent="-45402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/>
              <a:t>Minimum rating as per NFPA20 is type 2</a:t>
            </a:r>
          </a:p>
          <a:p>
            <a:pPr marL="917575" lvl="3" indent="-4572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b="0" dirty="0"/>
              <a:t>Drip-proof (water falling from above)</a:t>
            </a:r>
          </a:p>
          <a:p>
            <a:pPr>
              <a:spcBef>
                <a:spcPts val="600"/>
              </a:spcBef>
              <a:defRPr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706937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11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pPr>
              <a:defRPr/>
            </a:pPr>
            <a:r>
              <a:rPr lang="en-US" dirty="0"/>
              <a:t>General</a:t>
            </a:r>
            <a:endParaRPr lang="en-US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489627"/>
            <a:ext cx="10515600" cy="3400427"/>
          </a:xfrm>
        </p:spPr>
        <p:txBody>
          <a:bodyPr anchor="t"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b="0" dirty="0"/>
              <a:t>Pressure sensing assembly</a:t>
            </a:r>
          </a:p>
          <a:p>
            <a:pPr marL="460375" lvl="1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/>
              <a:t>Pressure transducer</a:t>
            </a:r>
          </a:p>
          <a:p>
            <a:pPr marL="460375" lvl="1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/>
              <a:t>Test solenoid valve</a:t>
            </a:r>
          </a:p>
          <a:p>
            <a:pPr marL="460375" lvl="1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/>
              <a:t>1/2 inch connection for sensing line</a:t>
            </a:r>
          </a:p>
          <a:p>
            <a:pPr marL="460375" lvl="1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/>
              <a:t>3/8 inch drain connection</a:t>
            </a:r>
          </a:p>
          <a:p>
            <a:pPr>
              <a:spcBef>
                <a:spcPts val="600"/>
              </a:spcBef>
              <a:defRPr/>
            </a:pPr>
            <a:endParaRPr lang="en-US" b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01E3AA-E386-4DF9-BF21-FF1E79E84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963" y="2630752"/>
            <a:ext cx="1881811" cy="18519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9F5792-42D5-4ED3-9E66-A81109CA5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103" y="2662486"/>
            <a:ext cx="2054626" cy="182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02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12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pPr>
              <a:defRPr/>
            </a:pPr>
            <a:r>
              <a:rPr lang="en-US" dirty="0"/>
              <a:t>General</a:t>
            </a:r>
            <a:endParaRPr lang="en-US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489627"/>
            <a:ext cx="10515600" cy="3400427"/>
          </a:xfrm>
        </p:spPr>
        <p:txBody>
          <a:bodyPr anchor="t"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b="0" dirty="0"/>
              <a:t>Allowable Starting Modes</a:t>
            </a:r>
          </a:p>
          <a:p>
            <a:pPr marL="460375" lvl="1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/>
              <a:t>Manual start (START pushbutton)</a:t>
            </a:r>
          </a:p>
          <a:p>
            <a:pPr marL="460375" lvl="1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/>
              <a:t>Automatic start (pressure drop)</a:t>
            </a:r>
          </a:p>
          <a:p>
            <a:pPr marL="460375" lvl="1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/>
              <a:t>Manual or automatic external device</a:t>
            </a:r>
          </a:p>
          <a:p>
            <a:pPr lvl="2" indent="-51435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/>
              <a:t>Remote start station</a:t>
            </a:r>
          </a:p>
          <a:p>
            <a:pPr lvl="2" indent="-51435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/>
              <a:t>Deluge valve</a:t>
            </a:r>
          </a:p>
          <a:p>
            <a:pPr lvl="2" indent="-51435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/>
              <a:t>Emergency start</a:t>
            </a:r>
          </a:p>
          <a:p>
            <a:pPr>
              <a:spcBef>
                <a:spcPts val="600"/>
              </a:spcBef>
              <a:defRPr/>
            </a:pPr>
            <a:endParaRPr lang="en-US" b="0" dirty="0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 t="15254" r="66602" b="36567"/>
          <a:stretch/>
        </p:blipFill>
        <p:spPr bwMode="auto">
          <a:xfrm>
            <a:off x="8511916" y="1780401"/>
            <a:ext cx="952801" cy="94935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094" y="3588407"/>
            <a:ext cx="268446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861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3" t="15049" r="22989" b="35407"/>
          <a:stretch/>
        </p:blipFill>
        <p:spPr bwMode="auto">
          <a:xfrm>
            <a:off x="8522443" y="1773305"/>
            <a:ext cx="928321" cy="95645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13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pPr>
              <a:defRPr/>
            </a:pPr>
            <a:r>
              <a:rPr lang="en-US" dirty="0"/>
              <a:t>General</a:t>
            </a:r>
            <a:endParaRPr lang="en-US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489627"/>
            <a:ext cx="10515600" cy="3400427"/>
          </a:xfrm>
        </p:spPr>
        <p:txBody>
          <a:bodyPr anchor="t"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b="0" dirty="0"/>
              <a:t>Allowable Stopping Modes</a:t>
            </a:r>
          </a:p>
          <a:p>
            <a:pPr marL="460375" lvl="1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/>
              <a:t>Manual stop (STOP pushbutton)</a:t>
            </a:r>
          </a:p>
          <a:p>
            <a:pPr marL="460375" lvl="1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/>
              <a:t>Automatic stop/shutdown (After the expiration of a minimum run timer if starting cause is no longer present  </a:t>
            </a:r>
          </a:p>
          <a:p>
            <a:pPr marL="460375" lvl="2" indent="-460375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0" dirty="0"/>
              <a:t>Note: Automatic stop/shutdown must be approved by AHJ</a:t>
            </a:r>
          </a:p>
          <a:p>
            <a:pPr>
              <a:spcBef>
                <a:spcPts val="600"/>
              </a:spcBef>
              <a:defRPr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442302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6" t="16342" r="2034" b="37760"/>
          <a:stretch/>
        </p:blipFill>
        <p:spPr bwMode="auto">
          <a:xfrm>
            <a:off x="8522443" y="1773305"/>
            <a:ext cx="922863" cy="92286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14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pPr>
              <a:defRPr/>
            </a:pPr>
            <a:r>
              <a:rPr lang="en-US" dirty="0"/>
              <a:t>General</a:t>
            </a:r>
            <a:endParaRPr lang="en-US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489627"/>
            <a:ext cx="10515600" cy="3400427"/>
          </a:xfrm>
        </p:spPr>
        <p:txBody>
          <a:bodyPr anchor="t"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b="0" dirty="0"/>
              <a:t>Allowable Testing Modes (start and stop)</a:t>
            </a:r>
            <a:endParaRPr lang="en-US" b="0" dirty="0">
              <a:solidFill>
                <a:prstClr val="black"/>
              </a:solidFill>
            </a:endParaRPr>
          </a:p>
          <a:p>
            <a:pPr marL="460375" lvl="1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prstClr val="black"/>
                </a:solidFill>
              </a:rPr>
              <a:t>Manual “Run Test”</a:t>
            </a:r>
          </a:p>
          <a:p>
            <a:pPr marL="914400" lvl="3" indent="-454025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b="0" dirty="0">
                <a:solidFill>
                  <a:prstClr val="black"/>
                </a:solidFill>
              </a:rPr>
              <a:t>Will start upon activation of the “Run Test” pushbutton and stop after the expiration of the test duration timer</a:t>
            </a:r>
          </a:p>
          <a:p>
            <a:pPr marL="460375" lvl="1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prstClr val="black"/>
                </a:solidFill>
              </a:rPr>
              <a:t>Programmed “Periodic Test”</a:t>
            </a:r>
          </a:p>
          <a:p>
            <a:pPr marL="914400" lvl="3" indent="-454025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b="0" dirty="0">
                <a:solidFill>
                  <a:prstClr val="black"/>
                </a:solidFill>
              </a:rPr>
              <a:t>Will start at a pre-determined adjustable time and date upon activation of the test solenoid valve and stop after the expiration of the test duration timer</a:t>
            </a:r>
          </a:p>
          <a:p>
            <a:pPr>
              <a:spcBef>
                <a:spcPts val="600"/>
              </a:spcBef>
              <a:defRPr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793710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15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pPr>
              <a:defRPr/>
            </a:pPr>
            <a:r>
              <a:rPr lang="en-US" dirty="0"/>
              <a:t>Electric Fire Pump Controllers</a:t>
            </a:r>
            <a:endParaRPr lang="en-US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489627"/>
            <a:ext cx="10515600" cy="3400427"/>
          </a:xfrm>
        </p:spPr>
        <p:txBody>
          <a:bodyPr anchor="t"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b="0" dirty="0"/>
              <a:t>Types</a:t>
            </a:r>
            <a:endParaRPr lang="en-US" b="0" dirty="0">
              <a:solidFill>
                <a:prstClr val="black"/>
              </a:solidFill>
            </a:endParaRPr>
          </a:p>
          <a:p>
            <a:pPr marL="460375" lvl="1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prstClr val="black"/>
                </a:solidFill>
              </a:rPr>
              <a:t>Full Service</a:t>
            </a:r>
          </a:p>
          <a:p>
            <a:pPr marL="460375" lvl="1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prstClr val="black"/>
                </a:solidFill>
              </a:rPr>
              <a:t>Limited Service</a:t>
            </a:r>
          </a:p>
          <a:p>
            <a:pPr marL="460375" lvl="1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prstClr val="black"/>
                </a:solidFill>
              </a:rPr>
              <a:t>Other types*</a:t>
            </a:r>
          </a:p>
          <a:p>
            <a:pPr marL="914400" lvl="3" indent="-455613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b="0" dirty="0">
                <a:solidFill>
                  <a:prstClr val="black"/>
                </a:solidFill>
              </a:rPr>
              <a:t>Variable Speed </a:t>
            </a:r>
          </a:p>
          <a:p>
            <a:pPr marL="914400" lvl="3" indent="-455613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b="0" dirty="0">
                <a:solidFill>
                  <a:prstClr val="black"/>
                </a:solidFill>
              </a:rPr>
              <a:t>Medium Voltage</a:t>
            </a:r>
          </a:p>
          <a:p>
            <a:pPr marL="914400" lvl="3" indent="-455613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b="0" dirty="0">
                <a:solidFill>
                  <a:prstClr val="black"/>
                </a:solidFill>
              </a:rPr>
              <a:t>Residential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en-CA" b="0" dirty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827088" y="5890054"/>
            <a:ext cx="77771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60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Barlow" pitchFamily="50" charset="0"/>
              </a:rPr>
              <a:t>*Note: Other types are not supplied with a ViZiTouch V2 Operator Interface.</a:t>
            </a:r>
          </a:p>
        </p:txBody>
      </p:sp>
    </p:spTree>
    <p:extLst>
      <p:ext uri="{BB962C8B-B14F-4D97-AF65-F5344CB8AC3E}">
        <p14:creationId xmlns:p14="http://schemas.microsoft.com/office/powerpoint/2010/main" val="16653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16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pPr>
              <a:defRPr/>
            </a:pPr>
            <a:r>
              <a:rPr lang="en-US" dirty="0"/>
              <a:t>Electric Fire Pump Controllers</a:t>
            </a:r>
            <a:endParaRPr lang="en-US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489627"/>
            <a:ext cx="10515600" cy="3400427"/>
          </a:xfrm>
        </p:spPr>
        <p:txBody>
          <a:bodyPr anchor="t"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b="0" dirty="0"/>
              <a:t>Full Service</a:t>
            </a:r>
            <a:endParaRPr lang="en-US" b="0" dirty="0">
              <a:solidFill>
                <a:prstClr val="black"/>
              </a:solidFill>
            </a:endParaRPr>
          </a:p>
          <a:p>
            <a:pPr marL="460375" lvl="1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prstClr val="black"/>
                </a:solidFill>
              </a:rPr>
              <a:t>UL Listed / FM Approved</a:t>
            </a:r>
          </a:p>
          <a:p>
            <a:pPr marL="460375" lvl="1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prstClr val="black"/>
                </a:solidFill>
              </a:rPr>
              <a:t>3 phase power only (single phase not allowed)</a:t>
            </a:r>
          </a:p>
          <a:p>
            <a:pPr marL="460375" lvl="1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prstClr val="black"/>
                </a:solidFill>
              </a:rPr>
              <a:t>No limitation of horsepower (5hp and up)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en-CA" dirty="0"/>
          </a:p>
          <a:p>
            <a:pPr>
              <a:buFont typeface="Wingdings" panose="05000000000000000000" pitchFamily="2" charset="2"/>
              <a:buChar char="§"/>
              <a:defRPr/>
            </a:pPr>
            <a:endParaRPr lang="en-CA" b="0" dirty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827088" y="5890054"/>
            <a:ext cx="77771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60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Barlow" pitchFamily="50" charset="0"/>
              </a:rPr>
              <a:t>*Note: Other types are not supplied with a ViZiTouch Operator Interface.</a:t>
            </a:r>
          </a:p>
        </p:txBody>
      </p:sp>
    </p:spTree>
    <p:extLst>
      <p:ext uri="{BB962C8B-B14F-4D97-AF65-F5344CB8AC3E}">
        <p14:creationId xmlns:p14="http://schemas.microsoft.com/office/powerpoint/2010/main" val="3703820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16376" y="1406468"/>
            <a:ext cx="10514012" cy="71384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CA" altLang="en-US" dirty="0"/>
              <a:t>Starting Methods Summary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916376" y="2120313"/>
          <a:ext cx="10185821" cy="3849261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914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15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15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15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15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15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158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8044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u="none" strike="noStrike" dirty="0">
                          <a:effectLst/>
                          <a:latin typeface="Barlow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Barlow"/>
                        </a:rPr>
                        <a:t>ACROSS-</a:t>
                      </a:r>
                      <a:b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Barlow"/>
                        </a:rPr>
                      </a:br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Barlow"/>
                        </a:rPr>
                        <a:t>THE-LINE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Barlow"/>
                        </a:rPr>
                        <a:t>PART</a:t>
                      </a:r>
                      <a:b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Barlow"/>
                        </a:rPr>
                      </a:br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Barlow"/>
                        </a:rPr>
                        <a:t>WINDING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Barlow"/>
                        </a:rPr>
                        <a:t>AUTO</a:t>
                      </a:r>
                      <a:b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Barlow"/>
                        </a:rPr>
                      </a:br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Barlow"/>
                        </a:rPr>
                        <a:t>TRANSFORMER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Barlow"/>
                        </a:rPr>
                        <a:t>SOFT START</a:t>
                      </a:r>
                      <a:b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Barlow"/>
                        </a:rPr>
                      </a:br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Barlow"/>
                        </a:rPr>
                        <a:t>SOFT STOP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Barlow"/>
                        </a:rPr>
                        <a:t>PRIMARY RESISTOR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Barlow"/>
                        </a:rPr>
                        <a:t>WYE-DELTA</a:t>
                      </a:r>
                      <a:b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Barlow"/>
                        </a:rPr>
                      </a:br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Barlow"/>
                        </a:rPr>
                        <a:t>CLOSED</a:t>
                      </a:r>
                      <a:b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Barlow"/>
                        </a:rPr>
                      </a:br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Barlow"/>
                        </a:rPr>
                        <a:t>TRANSITION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Barlow"/>
                        </a:rPr>
                        <a:t>WYE-DELTA</a:t>
                      </a:r>
                      <a:b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Barlow"/>
                        </a:rPr>
                      </a:br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Barlow"/>
                        </a:rPr>
                        <a:t>OPEN</a:t>
                      </a:r>
                      <a:b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Barlow"/>
                        </a:rPr>
                      </a:br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Barlow"/>
                        </a:rPr>
                        <a:t>TRANSITION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753"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900" b="1" u="none" strike="noStrike" dirty="0">
                          <a:effectLst/>
                          <a:latin typeface="Barlow"/>
                        </a:rPr>
                        <a:t>  MODEL NUMBER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Barlow"/>
                        </a:rPr>
                        <a:t>GPA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Barlow"/>
                        </a:rPr>
                        <a:t>GPP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Barlow"/>
                        </a:rPr>
                        <a:t>GPR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Barlow"/>
                        </a:rPr>
                        <a:t>GPS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Barlow"/>
                        </a:rPr>
                        <a:t>GPV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Barlow"/>
                        </a:rPr>
                        <a:t>GPW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Barlow"/>
                        </a:rPr>
                        <a:t>GPY </a:t>
                      </a:r>
                      <a:r>
                        <a:rPr lang="en-US" sz="1000" b="1" u="none" strike="noStrike" baseline="30000" dirty="0">
                          <a:effectLst/>
                          <a:latin typeface="Barlow"/>
                        </a:rPr>
                        <a:t>(5)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599"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900" b="1" u="none" strike="noStrike" dirty="0">
                          <a:effectLst/>
                          <a:latin typeface="Barlow"/>
                        </a:rPr>
                        <a:t>  STARTING VOLTAGE PER WINDING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FULL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FULL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REDUCED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REDUCED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REDUCED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REDUCED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REDUCED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599"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900" b="1" u="none" strike="noStrike" dirty="0">
                          <a:effectLst/>
                          <a:latin typeface="Barlow"/>
                        </a:rPr>
                        <a:t>  TYPICAL VOLTAGE APPLIED AT</a:t>
                      </a:r>
                    </a:p>
                    <a:p>
                      <a:pPr lvl="0" algn="l" fontAlgn="ctr"/>
                      <a:r>
                        <a:rPr lang="en-US" sz="900" b="1" u="none" strike="noStrike" baseline="0" dirty="0">
                          <a:effectLst/>
                          <a:latin typeface="Barlow"/>
                        </a:rPr>
                        <a:t>  </a:t>
                      </a:r>
                      <a:r>
                        <a:rPr lang="en-US" sz="900" b="1" u="none" strike="noStrike" dirty="0">
                          <a:effectLst/>
                          <a:latin typeface="Barlow"/>
                        </a:rPr>
                        <a:t>MOTOR STARTING (% </a:t>
                      </a:r>
                      <a:r>
                        <a:rPr lang="en-US" sz="900" b="1" u="none" strike="noStrike" dirty="0" err="1">
                          <a:effectLst/>
                          <a:latin typeface="Barlow"/>
                        </a:rPr>
                        <a:t>Vn</a:t>
                      </a:r>
                      <a:r>
                        <a:rPr lang="en-US" sz="900" b="1" u="none" strike="noStrike" dirty="0">
                          <a:effectLst/>
                          <a:latin typeface="Barlow"/>
                        </a:rPr>
                        <a:t>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100%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100%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65%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30% - 50% (adjustable)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70%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100%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100%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599"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900" b="1" u="none" strike="noStrike" dirty="0">
                          <a:effectLst/>
                          <a:latin typeface="Barlow"/>
                        </a:rPr>
                        <a:t>  PEAK INRUSH CURRENT</a:t>
                      </a:r>
                      <a:br>
                        <a:rPr lang="en-US" sz="900" b="1" u="none" strike="noStrike" baseline="30000" dirty="0">
                          <a:effectLst/>
                          <a:latin typeface="Barlow"/>
                        </a:rPr>
                      </a:br>
                      <a:r>
                        <a:rPr lang="en-US" sz="900" b="1" u="none" strike="noStrike" baseline="30000" dirty="0">
                          <a:effectLst/>
                          <a:latin typeface="Barlow"/>
                        </a:rPr>
                        <a:t>  </a:t>
                      </a:r>
                      <a:r>
                        <a:rPr lang="en-US" sz="900" b="1" u="none" strike="noStrike" dirty="0">
                          <a:effectLst/>
                          <a:latin typeface="Barlow"/>
                        </a:rPr>
                        <a:t>AT STARTING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(10 - 28) x FLA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Barlow"/>
                        </a:rPr>
                        <a:t>(5 - 14) x FLA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(4 - 11) x FLA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NEGLIGIBLE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(7 - 20) x FLA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(3.5 - 9) x FLA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(3.5 - 9) x FLA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599"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900" b="1" u="none" strike="noStrike" dirty="0">
                          <a:effectLst/>
                          <a:latin typeface="Barlow"/>
                        </a:rPr>
                        <a:t>  PEAK INRUSH CURRENT </a:t>
                      </a:r>
                      <a:br>
                        <a:rPr lang="en-US" sz="900" b="1" u="none" strike="noStrike" baseline="30000" dirty="0">
                          <a:effectLst/>
                          <a:latin typeface="Barlow"/>
                        </a:rPr>
                      </a:br>
                      <a:r>
                        <a:rPr lang="en-US" sz="900" b="1" u="none" strike="noStrike" baseline="30000" dirty="0">
                          <a:effectLst/>
                          <a:latin typeface="Barlow"/>
                        </a:rPr>
                        <a:t>  </a:t>
                      </a:r>
                      <a:r>
                        <a:rPr lang="en-US" sz="900" b="1" u="none" strike="noStrike" dirty="0">
                          <a:effectLst/>
                          <a:latin typeface="Barlow"/>
                        </a:rPr>
                        <a:t>AT TRANSITION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-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(2 - 5) x FLA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(4 - 11) x FLA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NEGLIGIBLE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(7 - 20) x FLA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NEGLIGIBLE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(3.5 - 9) x FLA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599"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900" b="1" u="none" strike="noStrike" baseline="30000" dirty="0">
                          <a:effectLst/>
                          <a:latin typeface="Barlow"/>
                        </a:rPr>
                        <a:t>   </a:t>
                      </a:r>
                      <a:r>
                        <a:rPr lang="en-US" sz="900" b="1" u="none" strike="noStrike" dirty="0">
                          <a:effectLst/>
                          <a:latin typeface="Barlow"/>
                        </a:rPr>
                        <a:t>STARTING CURRENT (% FLA)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500% -1000%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Barlow"/>
                        </a:rPr>
                        <a:t>250% - 500%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210% - 420%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250%-450%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350%-700%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165% - 330%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165% - 330%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599"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900" b="1" u="none" strike="noStrike" dirty="0">
                          <a:effectLst/>
                          <a:latin typeface="Barlow"/>
                        </a:rPr>
                        <a:t>  TRANSITION CURRENT  (% FLA)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-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250% - 500%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210% - 420%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-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350% - 700%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165% - 330%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165% - 330%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3271"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900" b="1" u="none" strike="noStrike" dirty="0">
                          <a:effectLst/>
                          <a:latin typeface="Barlow"/>
                        </a:rPr>
                        <a:t>  STARTING TORQUE  (% FLT)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50% - 150%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25% - 75%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40% - 85%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  <a:latin typeface="Barlow"/>
                        </a:rPr>
                        <a:t>10% - 100%</a:t>
                      </a:r>
                      <a:br>
                        <a:rPr lang="fr-FR" sz="1000" u="none" strike="noStrike" dirty="0">
                          <a:effectLst/>
                          <a:latin typeface="Barlow"/>
                        </a:rPr>
                      </a:br>
                      <a:r>
                        <a:rPr lang="fr-FR" sz="1000" u="none" strike="noStrike" dirty="0">
                          <a:effectLst/>
                          <a:latin typeface="Barlow"/>
                        </a:rPr>
                        <a:t>(</a:t>
                      </a:r>
                      <a:r>
                        <a:rPr lang="fr-FR" sz="1000" u="none" strike="noStrike" dirty="0" err="1">
                          <a:effectLst/>
                          <a:latin typeface="Barlow"/>
                        </a:rPr>
                        <a:t>adjustable</a:t>
                      </a:r>
                      <a:r>
                        <a:rPr lang="fr-FR" sz="1000" u="none" strike="noStrike" dirty="0">
                          <a:effectLst/>
                          <a:latin typeface="Barlow"/>
                        </a:rPr>
                        <a:t> on Torque </a:t>
                      </a:r>
                      <a:r>
                        <a:rPr lang="fr-FR" sz="1000" u="none" strike="noStrike" dirty="0" err="1">
                          <a:effectLst/>
                          <a:latin typeface="Barlow"/>
                        </a:rPr>
                        <a:t>Ramp</a:t>
                      </a:r>
                      <a:r>
                        <a:rPr lang="fr-FR" sz="1000" u="none" strike="noStrike" dirty="0">
                          <a:effectLst/>
                          <a:latin typeface="Barlow"/>
                        </a:rPr>
                        <a:t> mode)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50% - 75%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20% - 50%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20% - 50%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599"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900" b="1" u="none" strike="noStrike" dirty="0">
                          <a:effectLst/>
                          <a:latin typeface="Barlow"/>
                        </a:rPr>
                        <a:t>  MOTOR TYPE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Barlow"/>
                        </a:rPr>
                        <a:t>STANDARD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Barlow"/>
                        </a:rPr>
                        <a:t>6 WINDINGS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Barlow"/>
                        </a:rPr>
                        <a:t>STANDARD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Barlow"/>
                        </a:rPr>
                        <a:t>STANDARD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STANDARD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STANDARD</a:t>
                      </a:r>
                      <a:br>
                        <a:rPr lang="en-US" sz="1000" u="none" strike="noStrike" dirty="0">
                          <a:effectLst/>
                          <a:latin typeface="Barlow"/>
                        </a:rPr>
                      </a:br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WYE-DELTA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STANDARD</a:t>
                      </a:r>
                      <a:br>
                        <a:rPr lang="en-US" sz="1000" u="none" strike="noStrike" dirty="0">
                          <a:effectLst/>
                          <a:latin typeface="Barlow"/>
                        </a:rPr>
                      </a:br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WYE-DELTA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6599"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900" b="1" u="none" strike="noStrike" dirty="0">
                          <a:effectLst/>
                          <a:latin typeface="Barlow"/>
                        </a:rPr>
                        <a:t>  NUMBER OF WIRE CONNECTIONS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3 WIRE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6 WIRE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3 WIRE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3 WIRE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3 WIRE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6 WIRE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rlow"/>
                        </a:rPr>
                        <a:t>6 WIRE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arlow"/>
                      </a:endParaRPr>
                    </a:p>
                  </a:txBody>
                  <a:tcPr marL="7192" marR="7192" marT="71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0512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CA" altLang="en-US" sz="2400" dirty="0"/>
              <a:t>Starting Methods: </a:t>
            </a:r>
            <a:r>
              <a:rPr lang="en-US" sz="2400" b="0" dirty="0"/>
              <a:t>Full Voltage - Across the Line (Direct on Line)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18</a:t>
            </a:fld>
            <a:endParaRPr lang="en-US" dirty="0"/>
          </a:p>
        </p:txBody>
      </p:sp>
      <p:pic>
        <p:nvPicPr>
          <p:cNvPr id="28" name="Picture 2" descr="C:\Users\eve\Downloads\Picture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" t="19040" r="2925" b="4932"/>
          <a:stretch/>
        </p:blipFill>
        <p:spPr bwMode="auto">
          <a:xfrm>
            <a:off x="838200" y="2470389"/>
            <a:ext cx="7591425" cy="367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357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ve\Downloads\Picture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8" b="4362"/>
          <a:stretch/>
        </p:blipFill>
        <p:spPr bwMode="auto">
          <a:xfrm>
            <a:off x="708625" y="2756765"/>
            <a:ext cx="6917126" cy="354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19</a:t>
            </a:fld>
            <a:endParaRPr lang="en-US" dirty="0"/>
          </a:p>
        </p:txBody>
      </p:sp>
      <p:sp>
        <p:nvSpPr>
          <p:cNvPr id="3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10514012" cy="995362"/>
          </a:xfrm>
        </p:spPr>
        <p:txBody>
          <a:bodyPr anchor="t"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en-CA" altLang="en-US" sz="2400" dirty="0"/>
              <a:t>Starting Methods: </a:t>
            </a:r>
            <a:r>
              <a:rPr lang="en-US" sz="2400" b="0" dirty="0"/>
              <a:t>Reduced Voltage – Electronic Soft Starter</a:t>
            </a:r>
          </a:p>
          <a:p>
            <a:pPr>
              <a:spcBef>
                <a:spcPts val="0"/>
              </a:spcBef>
              <a:defRPr/>
            </a:pPr>
            <a:r>
              <a:rPr lang="en-US" sz="2400" b="0" dirty="0"/>
              <a:t>(Soft Start / Soft Stop)</a:t>
            </a:r>
          </a:p>
        </p:txBody>
      </p:sp>
    </p:spTree>
    <p:extLst>
      <p:ext uri="{BB962C8B-B14F-4D97-AF65-F5344CB8AC3E}">
        <p14:creationId xmlns:p14="http://schemas.microsoft.com/office/powerpoint/2010/main" val="1084743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2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pPr>
              <a:defRPr/>
            </a:pPr>
            <a:r>
              <a:rPr lang="en-US" dirty="0"/>
              <a:t>Outline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489627"/>
            <a:ext cx="10515600" cy="3400427"/>
          </a:xfrm>
        </p:spPr>
        <p:txBody>
          <a:bodyPr anchor="t">
            <a:normAutofit lnSpcReduction="10000"/>
          </a:bodyPr>
          <a:lstStyle/>
          <a:p>
            <a:pPr marL="460375" indent="-460375">
              <a:buFont typeface="Wingdings" panose="05000000000000000000" pitchFamily="2" charset="2"/>
              <a:buChar char="§"/>
              <a:defRPr/>
            </a:pPr>
            <a:r>
              <a:rPr lang="en-US" b="0" dirty="0"/>
              <a:t>Codes and Standards</a:t>
            </a:r>
          </a:p>
          <a:p>
            <a:pPr marL="460375" indent="-460375">
              <a:buFont typeface="Wingdings" panose="05000000000000000000" pitchFamily="2" charset="2"/>
              <a:buChar char="§"/>
              <a:defRPr/>
            </a:pPr>
            <a:r>
              <a:rPr lang="en-US" b="0" dirty="0"/>
              <a:t>Listing and Approval Agencies</a:t>
            </a:r>
          </a:p>
          <a:p>
            <a:pPr marL="460375" indent="-460375">
              <a:buFont typeface="Wingdings" panose="05000000000000000000" pitchFamily="2" charset="2"/>
              <a:buChar char="§"/>
              <a:defRPr/>
            </a:pPr>
            <a:r>
              <a:rPr lang="en-US" b="0" dirty="0"/>
              <a:t>General  </a:t>
            </a:r>
            <a:r>
              <a:rPr lang="en-US" sz="1500" b="0" dirty="0"/>
              <a:t>(electric motor &amp; diesel engine driven fire pump controllers)</a:t>
            </a:r>
          </a:p>
          <a:p>
            <a:pPr marL="460375" indent="-460375">
              <a:buFont typeface="Wingdings" panose="05000000000000000000" pitchFamily="2" charset="2"/>
              <a:buChar char="§"/>
              <a:defRPr/>
            </a:pPr>
            <a:r>
              <a:rPr lang="en-US" b="0" dirty="0"/>
              <a:t>Electric Fire Pump Controllers </a:t>
            </a:r>
            <a:r>
              <a:rPr lang="en-US" sz="1500" b="0" dirty="0">
                <a:cs typeface="Arial" panose="020B0604020202020204" pitchFamily="34" charset="0"/>
              </a:rPr>
              <a:t>(electric motor driven)</a:t>
            </a:r>
            <a:endParaRPr lang="en-US" sz="1500" b="0" dirty="0"/>
          </a:p>
          <a:p>
            <a:pPr marL="460375" indent="-460375">
              <a:buFont typeface="Wingdings" panose="05000000000000000000" pitchFamily="2" charset="2"/>
              <a:buChar char="§"/>
              <a:defRPr/>
            </a:pPr>
            <a:r>
              <a:rPr lang="en-US" b="0" dirty="0"/>
              <a:t>Diesel Fire Pump Controllers </a:t>
            </a:r>
            <a:r>
              <a:rPr lang="en-US" sz="1500" b="0" dirty="0"/>
              <a:t>(diesel engine driven)</a:t>
            </a:r>
          </a:p>
          <a:p>
            <a:pPr marL="460375" indent="-460375">
              <a:buFont typeface="Wingdings" panose="05000000000000000000" pitchFamily="2" charset="2"/>
              <a:buChar char="§"/>
              <a:defRPr/>
            </a:pPr>
            <a:r>
              <a:rPr lang="en-US" b="0" dirty="0"/>
              <a:t>Jockey Pump Controllers</a:t>
            </a:r>
          </a:p>
          <a:p>
            <a:endParaRPr lang="fr-CA" sz="2000" b="0" dirty="0"/>
          </a:p>
        </p:txBody>
      </p:sp>
    </p:spTree>
    <p:extLst>
      <p:ext uri="{BB962C8B-B14F-4D97-AF65-F5344CB8AC3E}">
        <p14:creationId xmlns:p14="http://schemas.microsoft.com/office/powerpoint/2010/main" val="1946051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20</a:t>
            </a:fld>
            <a:endParaRPr lang="en-US" dirty="0"/>
          </a:p>
        </p:txBody>
      </p:sp>
      <p:sp>
        <p:nvSpPr>
          <p:cNvPr id="3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 dirty="0"/>
              <a:t>Fire pump controllers</a:t>
            </a:r>
          </a:p>
        </p:txBody>
      </p:sp>
      <p:pic>
        <p:nvPicPr>
          <p:cNvPr id="6146" name="Picture 2" descr="C:\Users\eve\Downloads\Picture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 t="14873" b="12025"/>
          <a:stretch/>
        </p:blipFill>
        <p:spPr bwMode="auto">
          <a:xfrm>
            <a:off x="839788" y="2530086"/>
            <a:ext cx="7802566" cy="3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Placeholder 3"/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10514012" cy="42189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CA" altLang="en-US" sz="2400" dirty="0"/>
              <a:t>Starting Methods: </a:t>
            </a:r>
            <a:r>
              <a:rPr lang="en-US" sz="2400" b="0" dirty="0"/>
              <a:t>Reduced Voltage – Wye Delta Open</a:t>
            </a:r>
          </a:p>
        </p:txBody>
      </p:sp>
    </p:spTree>
    <p:extLst>
      <p:ext uri="{BB962C8B-B14F-4D97-AF65-F5344CB8AC3E}">
        <p14:creationId xmlns:p14="http://schemas.microsoft.com/office/powerpoint/2010/main" val="1698492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21</a:t>
            </a:fld>
            <a:endParaRPr lang="en-US" dirty="0"/>
          </a:p>
        </p:txBody>
      </p:sp>
      <p:sp>
        <p:nvSpPr>
          <p:cNvPr id="3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 dirty="0"/>
              <a:t>Fire pump controllers</a:t>
            </a:r>
          </a:p>
        </p:txBody>
      </p:sp>
      <p:pic>
        <p:nvPicPr>
          <p:cNvPr id="5122" name="Picture 2" descr="C:\Users\eve\Downloads\Picture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9" b="12007"/>
          <a:stretch/>
        </p:blipFill>
        <p:spPr bwMode="auto">
          <a:xfrm>
            <a:off x="709612" y="2459905"/>
            <a:ext cx="7972426" cy="36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Placeholder 3"/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10514012" cy="42189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CA" altLang="en-US" sz="2400" dirty="0"/>
              <a:t>Starting Methods: </a:t>
            </a:r>
            <a:r>
              <a:rPr lang="en-US" sz="2400" b="0" dirty="0"/>
              <a:t>Reduced Voltage – Wye Delta Closed</a:t>
            </a:r>
          </a:p>
        </p:txBody>
      </p:sp>
    </p:spTree>
    <p:extLst>
      <p:ext uri="{BB962C8B-B14F-4D97-AF65-F5344CB8AC3E}">
        <p14:creationId xmlns:p14="http://schemas.microsoft.com/office/powerpoint/2010/main" val="3846251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982947" y="2359080"/>
            <a:ext cx="6918101" cy="3811582"/>
            <a:chOff x="5536366" y="1690688"/>
            <a:chExt cx="6918101" cy="381158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6366" y="1690688"/>
              <a:ext cx="6918101" cy="3633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5536366" y="4445000"/>
              <a:ext cx="4282292" cy="10572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CA" altLang="en-US" sz="2400" dirty="0"/>
              <a:t>Starting Methods: </a:t>
            </a:r>
            <a:r>
              <a:rPr lang="en-US" sz="2400" b="0" dirty="0"/>
              <a:t>Reduced Voltage – Wye Delta Closed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22</a:t>
            </a:fld>
            <a:endParaRPr lang="en-US" dirty="0"/>
          </a:p>
        </p:txBody>
      </p:sp>
      <p:sp>
        <p:nvSpPr>
          <p:cNvPr id="3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9788" y="4640162"/>
            <a:ext cx="928903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500" b="1" dirty="0">
                <a:latin typeface="Barlow"/>
              </a:rPr>
              <a:t>Starting Method: </a:t>
            </a:r>
            <a:r>
              <a:rPr lang="en-CA" sz="1500" dirty="0">
                <a:latin typeface="Barlow"/>
              </a:rPr>
              <a:t>Reduced Voltage - Wye-delta closed</a:t>
            </a:r>
          </a:p>
          <a:p>
            <a:r>
              <a:rPr lang="en-CA" sz="1500" b="1" dirty="0">
                <a:latin typeface="Barlow"/>
              </a:rPr>
              <a:t>Typical Voltage Applied at Start: </a:t>
            </a:r>
            <a:r>
              <a:rPr lang="en-CA" sz="1500" dirty="0">
                <a:latin typeface="Barlow"/>
              </a:rPr>
              <a:t>100%</a:t>
            </a:r>
          </a:p>
          <a:p>
            <a:r>
              <a:rPr lang="en-CA" sz="1500" b="1" dirty="0">
                <a:latin typeface="Barlow"/>
              </a:rPr>
              <a:t>Inrush Current: </a:t>
            </a:r>
            <a:r>
              <a:rPr lang="en-CA" sz="1500" dirty="0">
                <a:latin typeface="Barlow"/>
              </a:rPr>
              <a:t>33% of normal load current</a:t>
            </a:r>
          </a:p>
          <a:p>
            <a:r>
              <a:rPr lang="en-CA" sz="1500" b="1" dirty="0">
                <a:latin typeface="Barlow"/>
              </a:rPr>
              <a:t>Starting Torque: </a:t>
            </a:r>
            <a:r>
              <a:rPr lang="en-CA" sz="1500" dirty="0">
                <a:latin typeface="Barlow"/>
              </a:rPr>
              <a:t>33%</a:t>
            </a:r>
          </a:p>
          <a:p>
            <a:r>
              <a:rPr lang="en-CA" sz="1500" b="1" dirty="0">
                <a:latin typeface="Barlow"/>
              </a:rPr>
              <a:t>Motor Type: </a:t>
            </a:r>
            <a:r>
              <a:rPr lang="en-CA" sz="1500" dirty="0">
                <a:latin typeface="Barlow"/>
              </a:rPr>
              <a:t>Wye-delta</a:t>
            </a:r>
          </a:p>
          <a:p>
            <a:r>
              <a:rPr lang="en-CA" sz="1500" b="1" dirty="0">
                <a:latin typeface="Barlow"/>
              </a:rPr>
              <a:t>No. of Contactors: </a:t>
            </a:r>
            <a:r>
              <a:rPr lang="en-CA" sz="1500" dirty="0">
                <a:latin typeface="Barlow"/>
              </a:rPr>
              <a:t>2 at 58%, 1 at 33% of motor full load current (FLC)</a:t>
            </a:r>
          </a:p>
          <a:p>
            <a:r>
              <a:rPr lang="en-CA" sz="1500" b="1" dirty="0">
                <a:latin typeface="Barlow"/>
              </a:rPr>
              <a:t>Min. ampacity of motor conductors: </a:t>
            </a:r>
            <a:r>
              <a:rPr lang="en-CA" sz="1500" dirty="0">
                <a:latin typeface="Barlow"/>
              </a:rPr>
              <a:t>6 at 125% x 58% of FLC</a:t>
            </a:r>
          </a:p>
        </p:txBody>
      </p:sp>
    </p:spTree>
    <p:extLst>
      <p:ext uri="{BB962C8B-B14F-4D97-AF65-F5344CB8AC3E}">
        <p14:creationId xmlns:p14="http://schemas.microsoft.com/office/powerpoint/2010/main" val="2404222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F28C3DA7-9336-40BB-A148-9920454BCB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VFD - Benefits</a:t>
            </a:r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4273A0BA-1501-432D-89F2-515B7D1E63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000" dirty="0"/>
              <a:t>A Variable Speed Controller will: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Eliminate water surge and hammer in the piping on pump start up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Reduce current surge on start up of fire pump and reduce generator set sizing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Save money on installations and maintenance where high pressure piping and fittings are required to handle pump overpressure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(Can) eliminate the need for floor-by-floor Pressure Control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(Can) eliminate “Break Tanks” on systems with fluctuating supply pressures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Save water during weekly testing without draining from the main relief valve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(Can) increase the number of floors serviced by the fire pump without Pressure Reducing Valves (PRV)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Be ideally suited for ESFR systems, large campuses, hospital applications, high rise and retrofit for code upgrade purposes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AFC3C76B-35BC-4318-82C2-F5FA2504BA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Shut Off Pressure – Eliminated</a:t>
            </a: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3E683E4B-5DEE-4E8D-8837-A1D7D2C57F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8213" y="1052513"/>
            <a:ext cx="7772400" cy="5105400"/>
          </a:xfrm>
        </p:spPr>
        <p:txBody>
          <a:bodyPr/>
          <a:lstStyle/>
          <a:p>
            <a:r>
              <a:rPr lang="en-US" altLang="en-US"/>
              <a:t>Pump shut-off</a:t>
            </a:r>
          </a:p>
        </p:txBody>
      </p:sp>
      <p:pic>
        <p:nvPicPr>
          <p:cNvPr id="82948" name="Picture 4">
            <a:extLst>
              <a:ext uri="{FF2B5EF4-FFF2-40B4-BE49-F238E27FC236}">
                <a16:creationId xmlns:a16="http://schemas.microsoft.com/office/drawing/2014/main" id="{B966F863-3F6E-404A-B32D-63FA53E14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1663700"/>
            <a:ext cx="5616575" cy="4705350"/>
          </a:xfrm>
          <a:prstGeom prst="rect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2954" name="Freeform 10">
            <a:extLst>
              <a:ext uri="{FF2B5EF4-FFF2-40B4-BE49-F238E27FC236}">
                <a16:creationId xmlns:a16="http://schemas.microsoft.com/office/drawing/2014/main" id="{4392BDD6-4485-48B7-B8F3-08557A5FA4F7}"/>
              </a:ext>
            </a:extLst>
          </p:cNvPr>
          <p:cNvSpPr>
            <a:spLocks/>
          </p:cNvSpPr>
          <p:nvPr/>
        </p:nvSpPr>
        <p:spPr bwMode="auto">
          <a:xfrm>
            <a:off x="4022726" y="2636838"/>
            <a:ext cx="2232025" cy="863600"/>
          </a:xfrm>
          <a:custGeom>
            <a:avLst/>
            <a:gdLst>
              <a:gd name="T0" fmla="*/ 0 w 1406"/>
              <a:gd name="T1" fmla="*/ 0 h 544"/>
              <a:gd name="T2" fmla="*/ 0 w 1406"/>
              <a:gd name="T3" fmla="*/ 544 h 544"/>
              <a:gd name="T4" fmla="*/ 1406 w 1406"/>
              <a:gd name="T5" fmla="*/ 544 h 544"/>
              <a:gd name="T6" fmla="*/ 0 w 1406"/>
              <a:gd name="T7" fmla="*/ 0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06" h="544">
                <a:moveTo>
                  <a:pt x="0" y="0"/>
                </a:moveTo>
                <a:lnTo>
                  <a:pt x="0" y="544"/>
                </a:lnTo>
                <a:lnTo>
                  <a:pt x="1406" y="544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19050" cap="flat" cmpd="sng">
            <a:solidFill>
              <a:srgbClr val="1367A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6" name="Text Box 12">
            <a:extLst>
              <a:ext uri="{FF2B5EF4-FFF2-40B4-BE49-F238E27FC236}">
                <a16:creationId xmlns:a16="http://schemas.microsoft.com/office/drawing/2014/main" id="{F2B37DF7-B69E-41AA-8692-71C9607E2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2349501"/>
            <a:ext cx="15331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1367A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Pump </a:t>
            </a:r>
          </a:p>
          <a:p>
            <a:r>
              <a:rPr lang="en-US" altLang="en-US"/>
              <a:t>Over-pressure</a:t>
            </a:r>
          </a:p>
        </p:txBody>
      </p:sp>
      <p:sp>
        <p:nvSpPr>
          <p:cNvPr id="82957" name="Line 13">
            <a:extLst>
              <a:ext uri="{FF2B5EF4-FFF2-40B4-BE49-F238E27FC236}">
                <a16:creationId xmlns:a16="http://schemas.microsoft.com/office/drawing/2014/main" id="{36F6FD29-0490-4391-8246-BB87014DFD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1813" y="2636839"/>
            <a:ext cx="1008062" cy="287337"/>
          </a:xfrm>
          <a:prstGeom prst="line">
            <a:avLst/>
          </a:prstGeom>
          <a:noFill/>
          <a:ln w="19050">
            <a:solidFill>
              <a:srgbClr val="1367A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8" name="Text Box 14">
            <a:extLst>
              <a:ext uri="{FF2B5EF4-FFF2-40B4-BE49-F238E27FC236}">
                <a16:creationId xmlns:a16="http://schemas.microsoft.com/office/drawing/2014/main" id="{BF821F5F-9C87-440C-9815-8A0C6FC1E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4149726"/>
            <a:ext cx="16557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1367A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VPx Pump Pressure</a:t>
            </a:r>
          </a:p>
        </p:txBody>
      </p:sp>
      <p:sp>
        <p:nvSpPr>
          <p:cNvPr id="82959" name="Line 15">
            <a:extLst>
              <a:ext uri="{FF2B5EF4-FFF2-40B4-BE49-F238E27FC236}">
                <a16:creationId xmlns:a16="http://schemas.microsoft.com/office/drawing/2014/main" id="{39AEFFFE-2DE0-4B6D-A367-DE98050CE4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71814" y="3500438"/>
            <a:ext cx="1584325" cy="1223962"/>
          </a:xfrm>
          <a:prstGeom prst="line">
            <a:avLst/>
          </a:prstGeom>
          <a:noFill/>
          <a:ln w="19050">
            <a:solidFill>
              <a:srgbClr val="1367A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60" name="Text Box 16">
            <a:hlinkClick r:id="" action="ppaction://noaction"/>
            <a:extLst>
              <a:ext uri="{FF2B5EF4-FFF2-40B4-BE49-F238E27FC236}">
                <a16:creationId xmlns:a16="http://schemas.microsoft.com/office/drawing/2014/main" id="{851A9997-CA04-4A5C-B60D-1B0EA87C8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9114" y="6165850"/>
            <a:ext cx="12588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1367A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Back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25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pPr>
              <a:defRPr/>
            </a:pPr>
            <a:r>
              <a:rPr lang="en-US" dirty="0"/>
              <a:t>Electric Fire Pump Controllers</a:t>
            </a:r>
            <a:endParaRPr lang="en-US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489627"/>
            <a:ext cx="10515600" cy="3400427"/>
          </a:xfrm>
        </p:spPr>
        <p:txBody>
          <a:bodyPr anchor="t"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b="0" dirty="0"/>
              <a:t>Full Service</a:t>
            </a:r>
            <a:endParaRPr lang="en-US" b="0" dirty="0">
              <a:solidFill>
                <a:prstClr val="black"/>
              </a:solidFill>
            </a:endParaRPr>
          </a:p>
          <a:p>
            <a:pPr marL="460375" lvl="1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prstClr val="black"/>
                </a:solidFill>
              </a:rPr>
              <a:t>Voltmeter mounted on door front</a:t>
            </a:r>
          </a:p>
          <a:p>
            <a:pPr marL="460375" lvl="1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prstClr val="black"/>
                </a:solidFill>
              </a:rPr>
              <a:t>Ammeter mounted on door front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en-CA" b="0" dirty="0"/>
          </a:p>
          <a:p>
            <a:pPr>
              <a:buFont typeface="Wingdings" panose="05000000000000000000" pitchFamily="2" charset="2"/>
              <a:buChar char="§"/>
              <a:defRPr/>
            </a:pPr>
            <a:endParaRPr lang="en-CA" b="0" dirty="0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64"/>
          <a:stretch>
            <a:fillRect/>
          </a:stretch>
        </p:blipFill>
        <p:spPr bwMode="auto">
          <a:xfrm>
            <a:off x="976660" y="4217029"/>
            <a:ext cx="6207125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949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26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pPr>
              <a:defRPr/>
            </a:pPr>
            <a:r>
              <a:rPr lang="en-US" dirty="0"/>
              <a:t>Electric Fire Pump Controllers</a:t>
            </a:r>
            <a:endParaRPr lang="en-US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489627"/>
            <a:ext cx="10515600" cy="3400427"/>
          </a:xfrm>
        </p:spPr>
        <p:txBody>
          <a:bodyPr anchor="t"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b="0" dirty="0"/>
              <a:t>Full Service</a:t>
            </a:r>
            <a:endParaRPr lang="en-US" b="0" dirty="0">
              <a:solidFill>
                <a:prstClr val="black"/>
              </a:solidFill>
            </a:endParaRPr>
          </a:p>
          <a:p>
            <a:pPr marL="460375" lvl="1" indent="-4572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prstClr val="black"/>
                </a:solidFill>
              </a:rPr>
              <a:t>Short Circuit Withstand Rating</a:t>
            </a:r>
          </a:p>
          <a:p>
            <a:pPr lvl="2" indent="-45402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prstClr val="black"/>
                </a:solidFill>
              </a:rPr>
              <a:t>Industry standard: 100,000A</a:t>
            </a:r>
          </a:p>
          <a:p>
            <a:pPr lvl="2" indent="-45402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prstClr val="black"/>
                </a:solidFill>
              </a:rPr>
              <a:t>Optional ratings available</a:t>
            </a:r>
          </a:p>
          <a:p>
            <a:pPr marL="460375" lvl="1" indent="-4572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prstClr val="black"/>
                </a:solidFill>
              </a:rPr>
              <a:t>Across-the-line or reduced voltage start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en-CA" b="0" dirty="0"/>
          </a:p>
          <a:p>
            <a:pPr>
              <a:buFont typeface="Wingdings" panose="05000000000000000000" pitchFamily="2" charset="2"/>
              <a:buChar char="§"/>
              <a:defRPr/>
            </a:pPr>
            <a:endParaRPr lang="en-CA" b="0" dirty="0"/>
          </a:p>
        </p:txBody>
      </p:sp>
    </p:spTree>
    <p:extLst>
      <p:ext uri="{BB962C8B-B14F-4D97-AF65-F5344CB8AC3E}">
        <p14:creationId xmlns:p14="http://schemas.microsoft.com/office/powerpoint/2010/main" val="2867861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27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pPr>
              <a:defRPr/>
            </a:pPr>
            <a:r>
              <a:rPr lang="en-US" dirty="0"/>
              <a:t>Electric Fire Pump Controllers</a:t>
            </a:r>
            <a:endParaRPr lang="en-US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489627"/>
            <a:ext cx="10515600" cy="3400427"/>
          </a:xfrm>
        </p:spPr>
        <p:txBody>
          <a:bodyPr anchor="t"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b="0" dirty="0"/>
              <a:t>Full Service</a:t>
            </a:r>
            <a:endParaRPr lang="en-US" b="0" dirty="0">
              <a:solidFill>
                <a:prstClr val="black"/>
              </a:solidFill>
            </a:endParaRPr>
          </a:p>
          <a:p>
            <a:pPr marL="460375" lvl="1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prstClr val="black"/>
                </a:solidFill>
              </a:rPr>
              <a:t>Locked rotor protection</a:t>
            </a:r>
          </a:p>
          <a:p>
            <a:pPr lvl="2" indent="-45402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prstClr val="black"/>
                </a:solidFill>
              </a:rPr>
              <a:t>6 x motor full load amperage (FLA, FLC)</a:t>
            </a:r>
          </a:p>
          <a:p>
            <a:pPr lvl="2" indent="-45402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prstClr val="black"/>
                </a:solidFill>
              </a:rPr>
              <a:t>Factory set and calibrated to trip (open) between 8 and 20 seconds </a:t>
            </a:r>
          </a:p>
          <a:p>
            <a:pPr marL="460375" lvl="1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prstClr val="black"/>
                </a:solidFill>
              </a:rPr>
              <a:t>Emergency start mechanism</a:t>
            </a:r>
          </a:p>
          <a:p>
            <a:pPr lvl="2" indent="-45402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prstClr val="black"/>
                </a:solidFill>
              </a:rPr>
              <a:t>Across the line start even if starting method is reduced voltage</a:t>
            </a:r>
            <a:endParaRPr lang="en-CA" b="0" dirty="0"/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en-CA" b="0" dirty="0"/>
          </a:p>
        </p:txBody>
      </p:sp>
    </p:spTree>
    <p:extLst>
      <p:ext uri="{BB962C8B-B14F-4D97-AF65-F5344CB8AC3E}">
        <p14:creationId xmlns:p14="http://schemas.microsoft.com/office/powerpoint/2010/main" val="24009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28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pPr>
              <a:defRPr/>
            </a:pPr>
            <a:r>
              <a:rPr lang="en-US" dirty="0"/>
              <a:t>Electric Fire Pump Controllers</a:t>
            </a:r>
            <a:endParaRPr lang="en-US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489627"/>
            <a:ext cx="10515600" cy="3400427"/>
          </a:xfrm>
        </p:spPr>
        <p:txBody>
          <a:bodyPr anchor="t"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b="0" dirty="0"/>
              <a:t>Full Service</a:t>
            </a:r>
            <a:endParaRPr lang="en-US" b="0" dirty="0">
              <a:solidFill>
                <a:prstClr val="black"/>
              </a:solidFill>
            </a:endParaRPr>
          </a:p>
          <a:p>
            <a:pPr marL="460375" indent="-460375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b="0" dirty="0">
                <a:solidFill>
                  <a:prstClr val="black"/>
                </a:solidFill>
              </a:rPr>
              <a:t>Single operator for ON-OFF</a:t>
            </a:r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855" y="3796771"/>
            <a:ext cx="125095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952" y="3799153"/>
            <a:ext cx="1350962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061" y="3796771"/>
            <a:ext cx="1463675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FCF3F4-44C2-472A-B357-A58689516E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81"/>
          <a:stretch/>
        </p:blipFill>
        <p:spPr>
          <a:xfrm>
            <a:off x="6764020" y="1986369"/>
            <a:ext cx="2947247" cy="432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88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29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pPr>
              <a:defRPr/>
            </a:pPr>
            <a:r>
              <a:rPr lang="en-US" dirty="0"/>
              <a:t>Electric Fire Pump Controllers</a:t>
            </a:r>
            <a:endParaRPr lang="en-US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489627"/>
            <a:ext cx="10515600" cy="3400427"/>
          </a:xfrm>
        </p:spPr>
        <p:txBody>
          <a:bodyPr anchor="t"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b="0" dirty="0"/>
              <a:t>Full Service</a:t>
            </a:r>
            <a:endParaRPr lang="en-US" b="0" dirty="0">
              <a:solidFill>
                <a:prstClr val="black"/>
              </a:solidFill>
            </a:endParaRPr>
          </a:p>
          <a:p>
            <a:pPr marL="460375" lvl="1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prstClr val="black"/>
                </a:solidFill>
              </a:rPr>
              <a:t>Visual indications</a:t>
            </a:r>
          </a:p>
          <a:p>
            <a:pPr marL="917575" lvl="2" indent="-4572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prstClr val="black"/>
                </a:solidFill>
              </a:rPr>
              <a:t>Power Available</a:t>
            </a:r>
          </a:p>
          <a:p>
            <a:pPr marL="917575" lvl="2" indent="-4572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prstClr val="black"/>
                </a:solidFill>
              </a:rPr>
              <a:t>Motor RUN</a:t>
            </a:r>
          </a:p>
          <a:p>
            <a:pPr marL="917575" lvl="2" indent="-4572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prstClr val="black"/>
                </a:solidFill>
              </a:rPr>
              <a:t>Phase Reversal</a:t>
            </a: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58"/>
          <a:stretch>
            <a:fillRect/>
          </a:stretch>
        </p:blipFill>
        <p:spPr bwMode="auto">
          <a:xfrm>
            <a:off x="4953000" y="3219610"/>
            <a:ext cx="4511675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0906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3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r>
              <a:rPr lang="en-US" altLang="en-US" dirty="0"/>
              <a:t>Codes &amp; Standards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489627"/>
            <a:ext cx="10515600" cy="3400427"/>
          </a:xfrm>
        </p:spPr>
        <p:txBody>
          <a:bodyPr anchor="t">
            <a:norm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b="0" dirty="0"/>
              <a:t>NFPA – National Fire Protection Association</a:t>
            </a:r>
          </a:p>
          <a:p>
            <a:pPr marL="458788" indent="-458788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0" dirty="0"/>
              <a:t>NFPA 20 – Standard for the Installation of Stationary Pumps for Fire Protection</a:t>
            </a:r>
          </a:p>
          <a:p>
            <a:pPr marL="915988" lvl="1" indent="-458788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1600" b="0" dirty="0"/>
              <a:t>Latest Edition 2019</a:t>
            </a:r>
          </a:p>
          <a:p>
            <a:pPr marL="458788" indent="-458788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0" dirty="0"/>
              <a:t>Chapters pertinent to fire pump controllers</a:t>
            </a:r>
          </a:p>
          <a:p>
            <a:pPr marL="915988" lvl="2" indent="-458788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b="0" dirty="0"/>
              <a:t>Chapter 10 – Electric </a:t>
            </a:r>
          </a:p>
          <a:p>
            <a:pPr marL="915988" lvl="2" indent="-458788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b="0" dirty="0"/>
              <a:t>Chapter 12 - Diesel </a:t>
            </a:r>
          </a:p>
          <a:p>
            <a:endParaRPr lang="fr-CA" sz="2000" b="0" dirty="0"/>
          </a:p>
        </p:txBody>
      </p:sp>
      <p:pic>
        <p:nvPicPr>
          <p:cNvPr id="8" name="Picture 4" descr="M:\Marketing\Logos\NFPAmemb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72"/>
          <a:stretch>
            <a:fillRect/>
          </a:stretch>
        </p:blipFill>
        <p:spPr bwMode="auto">
          <a:xfrm>
            <a:off x="3859560" y="1690688"/>
            <a:ext cx="533400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482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30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pPr>
              <a:defRPr/>
            </a:pPr>
            <a:r>
              <a:rPr lang="en-US" dirty="0"/>
              <a:t>Electric Fire Pump Controllers</a:t>
            </a:r>
            <a:endParaRPr lang="en-US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489627"/>
            <a:ext cx="10515600" cy="3400427"/>
          </a:xfrm>
        </p:spPr>
        <p:txBody>
          <a:bodyPr anchor="t"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b="0" dirty="0"/>
              <a:t>Full Service</a:t>
            </a:r>
            <a:endParaRPr lang="en-US" b="0" dirty="0">
              <a:solidFill>
                <a:prstClr val="black"/>
              </a:solidFill>
            </a:endParaRPr>
          </a:p>
          <a:p>
            <a:pPr marL="460375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0" dirty="0">
                <a:solidFill>
                  <a:prstClr val="black"/>
                </a:solidFill>
              </a:rPr>
              <a:t>Visual indications</a:t>
            </a:r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b="0" dirty="0">
                <a:solidFill>
                  <a:prstClr val="black"/>
                </a:solidFill>
              </a:rPr>
              <a:t>Automatic or non-automatic</a:t>
            </a:r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b="0" dirty="0">
                <a:solidFill>
                  <a:prstClr val="black"/>
                </a:solidFill>
              </a:rPr>
              <a:t>Type of Actuation</a:t>
            </a:r>
          </a:p>
          <a:p>
            <a:pPr marL="1374775" lvl="2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0" dirty="0">
                <a:solidFill>
                  <a:prstClr val="black"/>
                </a:solidFill>
              </a:rPr>
              <a:t>Pressure or non-pressure</a:t>
            </a:r>
          </a:p>
          <a:p>
            <a:pPr marL="914400" lvl="1" indent="-4572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800" b="0" dirty="0">
                <a:solidFill>
                  <a:prstClr val="black"/>
                </a:solidFill>
              </a:rPr>
              <a:t>Type of Shutdown</a:t>
            </a:r>
          </a:p>
          <a:p>
            <a:pPr marL="1374775" lvl="2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0" dirty="0">
                <a:solidFill>
                  <a:prstClr val="black"/>
                </a:solidFill>
              </a:rPr>
              <a:t>Manual or automatic</a:t>
            </a:r>
          </a:p>
        </p:txBody>
      </p:sp>
    </p:spTree>
    <p:extLst>
      <p:ext uri="{BB962C8B-B14F-4D97-AF65-F5344CB8AC3E}">
        <p14:creationId xmlns:p14="http://schemas.microsoft.com/office/powerpoint/2010/main" val="3783460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31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pPr>
              <a:defRPr/>
            </a:pPr>
            <a:r>
              <a:rPr lang="en-US" dirty="0"/>
              <a:t>Electric Fire Pump Controllers</a:t>
            </a:r>
            <a:endParaRPr lang="en-US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489627"/>
            <a:ext cx="10515600" cy="3400427"/>
          </a:xfrm>
        </p:spPr>
        <p:txBody>
          <a:bodyPr anchor="t"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b="0" dirty="0"/>
              <a:t>Full Service</a:t>
            </a:r>
            <a:endParaRPr lang="en-US" b="0" dirty="0">
              <a:solidFill>
                <a:prstClr val="black"/>
              </a:solidFill>
            </a:endParaRPr>
          </a:p>
          <a:p>
            <a:pPr marL="460375" indent="-460375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b="0" dirty="0">
                <a:solidFill>
                  <a:prstClr val="black"/>
                </a:solidFill>
              </a:rPr>
              <a:t>Contacts for remote alarm annunciation</a:t>
            </a:r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b="0" dirty="0">
                <a:solidFill>
                  <a:prstClr val="black"/>
                </a:solidFill>
              </a:rPr>
              <a:t>Power Available</a:t>
            </a:r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b="0" dirty="0">
                <a:solidFill>
                  <a:prstClr val="black"/>
                </a:solidFill>
              </a:rPr>
              <a:t>Motor RUN</a:t>
            </a:r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b="0" dirty="0">
                <a:solidFill>
                  <a:prstClr val="black"/>
                </a:solidFill>
              </a:rPr>
              <a:t>Phase Reversal</a:t>
            </a:r>
          </a:p>
        </p:txBody>
      </p:sp>
    </p:spTree>
    <p:extLst>
      <p:ext uri="{BB962C8B-B14F-4D97-AF65-F5344CB8AC3E}">
        <p14:creationId xmlns:p14="http://schemas.microsoft.com/office/powerpoint/2010/main" val="29806052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1">
            <a:extLst>
              <a:ext uri="{FF2B5EF4-FFF2-40B4-BE49-F238E27FC236}">
                <a16:creationId xmlns:a16="http://schemas.microsoft.com/office/drawing/2014/main" id="{27BEB183-35A1-4918-8C47-1AABB89C1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4271" y="2318962"/>
            <a:ext cx="2726815" cy="4205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1"/>
          <p:cNvSpPr txBox="1">
            <a:spLocks noChangeArrowheads="1"/>
          </p:cNvSpPr>
          <p:nvPr/>
        </p:nvSpPr>
        <p:spPr bwMode="auto">
          <a:xfrm>
            <a:off x="970379" y="2866230"/>
            <a:ext cx="148174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CA" sz="1400" dirty="0">
                <a:latin typeface="Barlow" pitchFamily="50" charset="0"/>
              </a:rPr>
              <a:t>4”</a:t>
            </a:r>
            <a:r>
              <a:rPr lang="en-US" sz="1400" dirty="0">
                <a:latin typeface="Barlow" pitchFamily="50" charset="0"/>
              </a:rPr>
              <a:t> </a:t>
            </a:r>
            <a:r>
              <a:rPr lang="en-CA" sz="1400" dirty="0">
                <a:latin typeface="Barlow" pitchFamily="50" charset="0"/>
              </a:rPr>
              <a:t>Alarm Bell</a:t>
            </a:r>
            <a:endParaRPr lang="en-US" sz="1400" dirty="0">
              <a:latin typeface="Barlow" pitchFamily="50" charset="0"/>
            </a:endParaRPr>
          </a:p>
        </p:txBody>
      </p:sp>
      <p:sp>
        <p:nvSpPr>
          <p:cNvPr id="34" name="TextBox 2"/>
          <p:cNvSpPr txBox="1">
            <a:spLocks noChangeArrowheads="1"/>
          </p:cNvSpPr>
          <p:nvPr/>
        </p:nvSpPr>
        <p:spPr bwMode="auto">
          <a:xfrm>
            <a:off x="511866" y="4140338"/>
            <a:ext cx="1668398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en-CA" sz="1400" dirty="0">
                <a:latin typeface="Barlow" pitchFamily="50" charset="0"/>
              </a:rPr>
              <a:t>Externally mounted pressure transducer and run test solenoid valve with protective cover.</a:t>
            </a:r>
            <a:endParaRPr lang="en-US" sz="1400" dirty="0">
              <a:latin typeface="Barlow" pitchFamily="50" charset="0"/>
            </a:endParaRPr>
          </a:p>
        </p:txBody>
      </p:sp>
      <p:sp>
        <p:nvSpPr>
          <p:cNvPr id="35" name="TextBox 4"/>
          <p:cNvSpPr txBox="1">
            <a:spLocks noChangeArrowheads="1"/>
          </p:cNvSpPr>
          <p:nvPr/>
        </p:nvSpPr>
        <p:spPr bwMode="auto">
          <a:xfrm>
            <a:off x="6762388" y="4400749"/>
            <a:ext cx="139064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CA" sz="1400" dirty="0">
                <a:latin typeface="Barlow" pitchFamily="50" charset="0"/>
              </a:rPr>
              <a:t>Key lock</a:t>
            </a:r>
            <a:endParaRPr lang="en-US" sz="1400" dirty="0">
              <a:latin typeface="Barlow" pitchFamily="50" charset="0"/>
            </a:endParaRPr>
          </a:p>
        </p:txBody>
      </p:sp>
      <p:pic>
        <p:nvPicPr>
          <p:cNvPr id="39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6" b="6107"/>
          <a:stretch>
            <a:fillRect/>
          </a:stretch>
        </p:blipFill>
        <p:spPr bwMode="auto">
          <a:xfrm>
            <a:off x="6819882" y="4765844"/>
            <a:ext cx="829572" cy="760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4" b="7542"/>
          <a:stretch>
            <a:fillRect/>
          </a:stretch>
        </p:blipFill>
        <p:spPr bwMode="auto">
          <a:xfrm>
            <a:off x="6819888" y="5570246"/>
            <a:ext cx="829572" cy="79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4"/>
          <a:stretch>
            <a:fillRect/>
          </a:stretch>
        </p:blipFill>
        <p:spPr bwMode="auto">
          <a:xfrm>
            <a:off x="8363365" y="2176640"/>
            <a:ext cx="80962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25"/>
          <p:cNvSpPr txBox="1">
            <a:spLocks noChangeArrowheads="1"/>
          </p:cNvSpPr>
          <p:nvPr/>
        </p:nvSpPr>
        <p:spPr bwMode="auto">
          <a:xfrm>
            <a:off x="7265280" y="2510135"/>
            <a:ext cx="12329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400" dirty="0">
                <a:latin typeface="Barlow" pitchFamily="50" charset="0"/>
              </a:rPr>
              <a:t>Lifting Lugs</a:t>
            </a:r>
            <a:endParaRPr lang="en-US" altLang="en-US" sz="1400" dirty="0">
              <a:latin typeface="Barlow" pitchFamily="50" charset="0"/>
            </a:endParaRPr>
          </a:p>
        </p:txBody>
      </p:sp>
      <p:cxnSp>
        <p:nvCxnSpPr>
          <p:cNvPr id="43" name="Straight Connector 42"/>
          <p:cNvCxnSpPr>
            <a:cxnSpLocks/>
          </p:cNvCxnSpPr>
          <p:nvPr/>
        </p:nvCxnSpPr>
        <p:spPr>
          <a:xfrm flipV="1">
            <a:off x="3394432" y="4654268"/>
            <a:ext cx="1010826" cy="114781"/>
          </a:xfrm>
          <a:prstGeom prst="line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  <a:endCxn id="35" idx="1"/>
          </p:cNvCxnSpPr>
          <p:nvPr/>
        </p:nvCxnSpPr>
        <p:spPr>
          <a:xfrm>
            <a:off x="5776537" y="3960714"/>
            <a:ext cx="985851" cy="593924"/>
          </a:xfrm>
          <a:prstGeom prst="line">
            <a:avLst/>
          </a:prstGeom>
          <a:ln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>
            <a:off x="3335283" y="2949774"/>
            <a:ext cx="1069975" cy="136322"/>
          </a:xfrm>
          <a:prstGeom prst="line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5522858" y="2527894"/>
            <a:ext cx="1711810" cy="136130"/>
          </a:xfrm>
          <a:prstGeom prst="line">
            <a:avLst/>
          </a:prstGeom>
          <a:ln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cxnSpLocks/>
            <a:endCxn id="50" idx="1"/>
          </p:cNvCxnSpPr>
          <p:nvPr/>
        </p:nvCxnSpPr>
        <p:spPr>
          <a:xfrm>
            <a:off x="5987553" y="2996486"/>
            <a:ext cx="1800667" cy="378640"/>
          </a:xfrm>
          <a:prstGeom prst="line">
            <a:avLst/>
          </a:prstGeom>
          <a:ln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18"/>
          <p:cNvSpPr txBox="1">
            <a:spLocks noChangeArrowheads="1"/>
          </p:cNvSpPr>
          <p:nvPr/>
        </p:nvSpPr>
        <p:spPr bwMode="auto">
          <a:xfrm>
            <a:off x="8498261" y="5707261"/>
            <a:ext cx="16493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400" dirty="0">
                <a:latin typeface="Barlow" pitchFamily="50" charset="0"/>
              </a:rPr>
              <a:t>Exterior</a:t>
            </a:r>
            <a:r>
              <a:rPr lang="en-US" altLang="en-US" sz="1400" dirty="0">
                <a:latin typeface="Barlow" pitchFamily="50" charset="0"/>
              </a:rPr>
              <a:t> and Interior </a:t>
            </a:r>
            <a:r>
              <a:rPr lang="en-CA" altLang="en-US" sz="1400" dirty="0">
                <a:latin typeface="Barlow" pitchFamily="50" charset="0"/>
              </a:rPr>
              <a:t>USB Port</a:t>
            </a:r>
            <a:endParaRPr lang="en-US" altLang="en-US" sz="1400" dirty="0">
              <a:latin typeface="Barlow" pitchFamily="50" charset="0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7919335" y="3806826"/>
            <a:ext cx="4368176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CA" sz="1400" dirty="0" err="1">
                <a:latin typeface="Barlow" pitchFamily="50" charset="0"/>
              </a:rPr>
              <a:t>ViZiTouch</a:t>
            </a:r>
            <a:r>
              <a:rPr lang="en-CA" sz="1400" dirty="0">
                <a:latin typeface="Barlow" pitchFamily="50" charset="0"/>
              </a:rPr>
              <a:t> V2 Operator Interface</a:t>
            </a:r>
            <a:endParaRPr lang="en-US" sz="1400" dirty="0">
              <a:latin typeface="Barlow" pitchFamily="50" charset="0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7788220" y="3221237"/>
            <a:ext cx="4022803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CA" sz="1400" dirty="0">
                <a:latin typeface="Barlow" pitchFamily="50" charset="0"/>
              </a:rPr>
              <a:t>Custom designed  IS/CB operator handle</a:t>
            </a:r>
            <a:endParaRPr lang="en-US" sz="1400" dirty="0">
              <a:latin typeface="Barlow" pitchFamily="50" charset="0"/>
            </a:endParaRPr>
          </a:p>
        </p:txBody>
      </p:sp>
      <p:cxnSp>
        <p:nvCxnSpPr>
          <p:cNvPr id="52" name="Straight Connector 51"/>
          <p:cNvCxnSpPr>
            <a:cxnSpLocks/>
          </p:cNvCxnSpPr>
          <p:nvPr/>
        </p:nvCxnSpPr>
        <p:spPr>
          <a:xfrm>
            <a:off x="5522858" y="3405431"/>
            <a:ext cx="3063599" cy="1427404"/>
          </a:xfrm>
          <a:prstGeom prst="line">
            <a:avLst/>
          </a:prstGeom>
          <a:ln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32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pPr>
              <a:defRPr/>
            </a:pPr>
            <a:r>
              <a:rPr lang="en-US" dirty="0"/>
              <a:t>Electric Fire Pump Controllers</a:t>
            </a:r>
            <a:endParaRPr lang="en-US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9B47C32-3C2D-465D-8E75-D54F1CBAB4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007" y="3868702"/>
            <a:ext cx="1045878" cy="102927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0C3C9C0-6F7C-4095-A2E6-E569237377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764" y="4990870"/>
            <a:ext cx="1065604" cy="944025"/>
          </a:xfrm>
          <a:prstGeom prst="rect">
            <a:avLst/>
          </a:prstGeom>
        </p:spPr>
      </p:pic>
      <p:pic>
        <p:nvPicPr>
          <p:cNvPr id="60" name="Picture 5">
            <a:extLst>
              <a:ext uri="{FF2B5EF4-FFF2-40B4-BE49-F238E27FC236}">
                <a16:creationId xmlns:a16="http://schemas.microsoft.com/office/drawing/2014/main" id="{84EB4A71-EBE9-4BE4-AB17-F46CC84717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1920" y="2527894"/>
            <a:ext cx="1020762" cy="97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2" descr="M:\Marketing\Marketing Department\Photos\USb VTV2 ext.jpg">
            <a:extLst>
              <a:ext uri="{FF2B5EF4-FFF2-40B4-BE49-F238E27FC236}">
                <a16:creationId xmlns:a16="http://schemas.microsoft.com/office/drawing/2014/main" id="{8FF0B201-CAE3-4A91-939A-145559683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457" y="4495172"/>
            <a:ext cx="1257536" cy="116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5059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33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pPr>
              <a:defRPr/>
            </a:pPr>
            <a:r>
              <a:rPr lang="en-US" dirty="0"/>
              <a:t>Electric Fire Pump Controllers</a:t>
            </a:r>
            <a:endParaRPr lang="en-US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1342581" y="5062694"/>
            <a:ext cx="1385607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en-CA" sz="1400" dirty="0">
                <a:latin typeface="Barlow" pitchFamily="50" charset="0"/>
              </a:rPr>
              <a:t>Surge arrestor</a:t>
            </a:r>
            <a:endParaRPr lang="en-US" sz="1400" dirty="0">
              <a:latin typeface="Barlow" pitchFamily="50" charset="0"/>
            </a:endParaRPr>
          </a:p>
        </p:txBody>
      </p:sp>
      <p:sp>
        <p:nvSpPr>
          <p:cNvPr id="31" name="TextBox 2"/>
          <p:cNvSpPr txBox="1">
            <a:spLocks noChangeArrowheads="1"/>
          </p:cNvSpPr>
          <p:nvPr/>
        </p:nvSpPr>
        <p:spPr bwMode="auto">
          <a:xfrm>
            <a:off x="238205" y="3193534"/>
            <a:ext cx="214340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en-CA" sz="1400" dirty="0">
                <a:latin typeface="Barlow" pitchFamily="50" charset="0"/>
              </a:rPr>
              <a:t>I/O board with  removable alarm contact terminals</a:t>
            </a:r>
            <a:endParaRPr lang="en-US" sz="1400" dirty="0">
              <a:latin typeface="Barlow" pitchFamily="50" charset="0"/>
            </a:endParaRPr>
          </a:p>
        </p:txBody>
      </p:sp>
      <p:pic>
        <p:nvPicPr>
          <p:cNvPr id="5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5" t="-8516" r="1495" b="17493"/>
          <a:stretch>
            <a:fillRect/>
          </a:stretch>
        </p:blipFill>
        <p:spPr bwMode="auto">
          <a:xfrm>
            <a:off x="2381610" y="2857615"/>
            <a:ext cx="15049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642" y="5364290"/>
            <a:ext cx="955675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496" y="6157914"/>
            <a:ext cx="13525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78" y="2387601"/>
            <a:ext cx="1954213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53" y="4651432"/>
            <a:ext cx="113823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Straight Connector 61"/>
          <p:cNvCxnSpPr>
            <a:cxnSpLocks/>
            <a:stCxn id="61" idx="3"/>
          </p:cNvCxnSpPr>
          <p:nvPr/>
        </p:nvCxnSpPr>
        <p:spPr>
          <a:xfrm flipV="1">
            <a:off x="3970391" y="4449764"/>
            <a:ext cx="1273175" cy="766818"/>
          </a:xfrm>
          <a:prstGeom prst="line">
            <a:avLst/>
          </a:prstGeom>
          <a:ln>
            <a:solidFill>
              <a:srgbClr val="00206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cxnSpLocks/>
            <a:stCxn id="57" idx="3"/>
          </p:cNvCxnSpPr>
          <p:nvPr/>
        </p:nvCxnSpPr>
        <p:spPr>
          <a:xfrm flipV="1">
            <a:off x="3886560" y="3313115"/>
            <a:ext cx="855356" cy="154100"/>
          </a:xfrm>
          <a:prstGeom prst="line">
            <a:avLst/>
          </a:prstGeom>
          <a:ln>
            <a:solidFill>
              <a:srgbClr val="00206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TextBox 1"/>
          <p:cNvSpPr txBox="1">
            <a:spLocks noChangeArrowheads="1"/>
          </p:cNvSpPr>
          <p:nvPr/>
        </p:nvSpPr>
        <p:spPr bwMode="auto">
          <a:xfrm>
            <a:off x="4441878" y="5722839"/>
            <a:ext cx="108831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900" dirty="0">
                <a:latin typeface="Barlow" pitchFamily="50" charset="0"/>
              </a:rPr>
              <a:t>Model GPA </a:t>
            </a:r>
            <a:endParaRPr lang="en-US" altLang="en-US" sz="900" dirty="0">
              <a:latin typeface="Barlow" pitchFamily="50" charset="0"/>
            </a:endParaRPr>
          </a:p>
        </p:txBody>
      </p:sp>
      <p:pic>
        <p:nvPicPr>
          <p:cNvPr id="6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6" t="12834" r="22449" b="53285"/>
          <a:stretch>
            <a:fillRect/>
          </a:stretch>
        </p:blipFill>
        <p:spPr bwMode="auto">
          <a:xfrm>
            <a:off x="7572428" y="1936752"/>
            <a:ext cx="1119188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2" t="68262" r="24649" b="14034"/>
          <a:stretch>
            <a:fillRect/>
          </a:stretch>
        </p:blipFill>
        <p:spPr bwMode="auto">
          <a:xfrm>
            <a:off x="7271411" y="3674805"/>
            <a:ext cx="1042988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Box 4"/>
          <p:cNvSpPr txBox="1">
            <a:spLocks noChangeArrowheads="1"/>
          </p:cNvSpPr>
          <p:nvPr/>
        </p:nvSpPr>
        <p:spPr bwMode="auto">
          <a:xfrm>
            <a:off x="8827100" y="2155557"/>
            <a:ext cx="1606550" cy="73866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0"/>
              </a:spcAft>
              <a:defRPr/>
            </a:pPr>
            <a:r>
              <a:rPr lang="en-CA" sz="1400" dirty="0">
                <a:latin typeface="Barlow" pitchFamily="50" charset="0"/>
              </a:rPr>
              <a:t>Circuit Breaker &amp; Isolating switch assembly</a:t>
            </a:r>
            <a:endParaRPr lang="en-US" sz="1400" dirty="0">
              <a:latin typeface="Barlow" pitchFamily="50" charset="0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 flipV="1">
            <a:off x="5870628" y="4446330"/>
            <a:ext cx="1360048" cy="571760"/>
          </a:xfrm>
          <a:prstGeom prst="line">
            <a:avLst/>
          </a:prstGeom>
          <a:ln>
            <a:solidFill>
              <a:srgbClr val="002060"/>
            </a:solidFill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endCxn id="58" idx="1"/>
          </p:cNvCxnSpPr>
          <p:nvPr/>
        </p:nvCxnSpPr>
        <p:spPr>
          <a:xfrm>
            <a:off x="6177016" y="5275264"/>
            <a:ext cx="685626" cy="515270"/>
          </a:xfrm>
          <a:prstGeom prst="line">
            <a:avLst/>
          </a:prstGeom>
          <a:ln>
            <a:solidFill>
              <a:srgbClr val="002060"/>
            </a:solidFill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TextBox 1"/>
          <p:cNvSpPr txBox="1">
            <a:spLocks noChangeArrowheads="1"/>
          </p:cNvSpPr>
          <p:nvPr/>
        </p:nvSpPr>
        <p:spPr bwMode="auto">
          <a:xfrm>
            <a:off x="8417498" y="4141789"/>
            <a:ext cx="1657350" cy="3077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CA" sz="1400" dirty="0">
                <a:latin typeface="Barlow" pitchFamily="50" charset="0"/>
              </a:rPr>
              <a:t>Motor Contactor</a:t>
            </a:r>
            <a:endParaRPr lang="en-US" sz="1400" dirty="0">
              <a:latin typeface="Barlow" pitchFamily="50" charset="0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 flipH="1">
            <a:off x="5418191" y="5575301"/>
            <a:ext cx="355600" cy="582613"/>
          </a:xfrm>
          <a:prstGeom prst="line">
            <a:avLst/>
          </a:prstGeom>
          <a:ln>
            <a:solidFill>
              <a:srgbClr val="002060"/>
            </a:solidFill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extBox 4"/>
          <p:cNvSpPr txBox="1">
            <a:spLocks noChangeArrowheads="1"/>
          </p:cNvSpPr>
          <p:nvPr/>
        </p:nvSpPr>
        <p:spPr bwMode="auto">
          <a:xfrm>
            <a:off x="7939080" y="5421202"/>
            <a:ext cx="2489200" cy="73866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0"/>
              </a:spcAft>
              <a:defRPr/>
            </a:pPr>
            <a:r>
              <a:rPr lang="en-CA" sz="1400" dirty="0">
                <a:latin typeface="Barlow" pitchFamily="50" charset="0"/>
              </a:rPr>
              <a:t>Custom designed emergency start mechanism with integrated limit switch</a:t>
            </a:r>
            <a:endParaRPr lang="en-US" sz="1400" dirty="0">
              <a:latin typeface="Barlow" pitchFamily="50" charset="0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 flipV="1">
            <a:off x="5637266" y="2624933"/>
            <a:ext cx="1935162" cy="688182"/>
          </a:xfrm>
          <a:prstGeom prst="line">
            <a:avLst/>
          </a:prstGeom>
          <a:ln>
            <a:solidFill>
              <a:srgbClr val="002060"/>
            </a:solidFill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35530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34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r>
              <a:rPr lang="en-US" altLang="en-US" dirty="0"/>
              <a:t>Automatic Power Transfer Switch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489627"/>
            <a:ext cx="10515600" cy="3400427"/>
          </a:xfrm>
        </p:spPr>
        <p:txBody>
          <a:bodyPr anchor="t"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b="0" dirty="0"/>
              <a:t>Full Service</a:t>
            </a:r>
            <a:endParaRPr lang="en-US" b="0" dirty="0">
              <a:solidFill>
                <a:prstClr val="black"/>
              </a:solidFill>
            </a:endParaRPr>
          </a:p>
          <a:p>
            <a:pPr marL="460375" lvl="1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/>
              <a:t>Automatic Power Transfer Switch</a:t>
            </a:r>
          </a:p>
          <a:p>
            <a:pPr marL="460375" lvl="2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0" dirty="0">
                <a:solidFill>
                  <a:prstClr val="black"/>
                </a:solidFill>
              </a:rPr>
              <a:t>Required if normal utility power is not reliable</a:t>
            </a:r>
          </a:p>
          <a:p>
            <a:pPr lvl="2" indent="-45402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prstClr val="black"/>
                </a:solidFill>
              </a:rPr>
              <a:t>Housed in a </a:t>
            </a:r>
            <a:r>
              <a:rPr lang="en-US" b="0" dirty="0" err="1">
                <a:solidFill>
                  <a:prstClr val="black"/>
                </a:solidFill>
              </a:rPr>
              <a:t>barriered</a:t>
            </a:r>
            <a:r>
              <a:rPr lang="en-US" b="0" dirty="0">
                <a:solidFill>
                  <a:prstClr val="black"/>
                </a:solidFill>
              </a:rPr>
              <a:t> compartment or in a separate enclosure attached to the fire pump controller</a:t>
            </a:r>
          </a:p>
        </p:txBody>
      </p:sp>
    </p:spTree>
    <p:extLst>
      <p:ext uri="{BB962C8B-B14F-4D97-AF65-F5344CB8AC3E}">
        <p14:creationId xmlns:p14="http://schemas.microsoft.com/office/powerpoint/2010/main" val="613925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35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r>
              <a:rPr lang="en-US" altLang="en-US" dirty="0"/>
              <a:t>Automatic Power Transfer Switch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489627"/>
            <a:ext cx="10515600" cy="3400427"/>
          </a:xfrm>
        </p:spPr>
        <p:txBody>
          <a:bodyPr anchor="t"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b="0" dirty="0"/>
              <a:t>Full Service</a:t>
            </a:r>
            <a:endParaRPr lang="en-US" b="0" dirty="0">
              <a:solidFill>
                <a:prstClr val="black"/>
              </a:solidFill>
            </a:endParaRPr>
          </a:p>
          <a:p>
            <a:pPr marL="460375" lvl="1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/>
              <a:t>Automatic Power Transfer Switch</a:t>
            </a:r>
          </a:p>
          <a:p>
            <a:pPr lvl="2" indent="-45402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prstClr val="black"/>
                </a:solidFill>
              </a:rPr>
              <a:t>Listed and Approved for fire pump service</a:t>
            </a:r>
          </a:p>
          <a:p>
            <a:pPr lvl="2" indent="-45402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prstClr val="black"/>
                </a:solidFill>
              </a:rPr>
              <a:t>Transfer switch TEST pushbutton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602" y="2854899"/>
            <a:ext cx="1446213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670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36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r>
              <a:rPr lang="en-US" altLang="en-US" dirty="0"/>
              <a:t>Automatic Power Transfer Switch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489627"/>
            <a:ext cx="10515600" cy="3400427"/>
          </a:xfrm>
        </p:spPr>
        <p:txBody>
          <a:bodyPr anchor="t"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b="0" dirty="0"/>
              <a:t>Full Service</a:t>
            </a:r>
            <a:endParaRPr lang="en-US" b="0" dirty="0">
              <a:solidFill>
                <a:prstClr val="black"/>
              </a:solidFill>
            </a:endParaRPr>
          </a:p>
          <a:p>
            <a:pPr lvl="1" indent="-4572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prstClr val="black"/>
                </a:solidFill>
              </a:rPr>
              <a:t>Contacts for remote alarm annunciation</a:t>
            </a:r>
          </a:p>
          <a:p>
            <a:pPr marL="911225" lvl="2" indent="-4572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prstClr val="black"/>
                </a:solidFill>
              </a:rPr>
              <a:t>Isolating switch in the OFF position</a:t>
            </a:r>
          </a:p>
          <a:p>
            <a:pPr marL="911225" lvl="2" indent="-4572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prstClr val="black"/>
                </a:solidFill>
              </a:rPr>
              <a:t>Transfer switch in normal position</a:t>
            </a:r>
          </a:p>
          <a:p>
            <a:pPr marL="911225" lvl="2" indent="-4572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prstClr val="black"/>
                </a:solidFill>
              </a:rPr>
              <a:t>Transfer switch in alternate (emergency) position</a:t>
            </a:r>
          </a:p>
        </p:txBody>
      </p:sp>
    </p:spTree>
    <p:extLst>
      <p:ext uri="{BB962C8B-B14F-4D97-AF65-F5344CB8AC3E}">
        <p14:creationId xmlns:p14="http://schemas.microsoft.com/office/powerpoint/2010/main" val="3617719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55">
            <a:extLst>
              <a:ext uri="{FF2B5EF4-FFF2-40B4-BE49-F238E27FC236}">
                <a16:creationId xmlns:a16="http://schemas.microsoft.com/office/drawing/2014/main" id="{B33F6380-AE9D-4E7E-866F-26BCA63E84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4"/>
          <a:stretch/>
        </p:blipFill>
        <p:spPr bwMode="auto">
          <a:xfrm>
            <a:off x="2787792" y="2310594"/>
            <a:ext cx="3696633" cy="375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64685" y="2748756"/>
            <a:ext cx="1304925" cy="3077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en-CA" sz="1400" dirty="0">
                <a:latin typeface="Barlow" pitchFamily="50" charset="0"/>
              </a:rPr>
              <a:t>4”</a:t>
            </a:r>
            <a:r>
              <a:rPr lang="en-US" sz="1400" dirty="0">
                <a:latin typeface="Barlow" pitchFamily="50" charset="0"/>
              </a:rPr>
              <a:t> </a:t>
            </a:r>
            <a:r>
              <a:rPr lang="en-CA" sz="1400" dirty="0">
                <a:latin typeface="Barlow" pitchFamily="50" charset="0"/>
              </a:rPr>
              <a:t>Alarm Bell</a:t>
            </a:r>
            <a:endParaRPr lang="en-US" sz="1400" dirty="0">
              <a:latin typeface="Barlow" pitchFamily="50" charset="0"/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364685" y="4149752"/>
            <a:ext cx="1386328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en-CA" sz="1400" dirty="0">
                <a:latin typeface="Barlow" pitchFamily="50" charset="0"/>
              </a:rPr>
              <a:t>Externally mounted pressure transducer and run test solenoid valve with protective cover.</a:t>
            </a:r>
            <a:endParaRPr lang="en-US" sz="1400" dirty="0">
              <a:latin typeface="Barlow" pitchFamily="50" charset="0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6230084" y="6282752"/>
            <a:ext cx="1643921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CA" sz="1400" dirty="0">
                <a:latin typeface="Barlow" pitchFamily="50" charset="0"/>
              </a:rPr>
              <a:t>Key lock</a:t>
            </a:r>
            <a:endParaRPr lang="en-US" sz="1400" dirty="0">
              <a:latin typeface="Barlow" pitchFamily="50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8769126" y="6133206"/>
            <a:ext cx="15986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400" dirty="0">
                <a:latin typeface="Barlow" pitchFamily="50" charset="0"/>
              </a:rPr>
              <a:t>Exterior</a:t>
            </a:r>
            <a:r>
              <a:rPr lang="en-US" altLang="en-US" sz="1400" dirty="0">
                <a:latin typeface="Barlow" pitchFamily="50" charset="0"/>
              </a:rPr>
              <a:t> and Interior </a:t>
            </a:r>
            <a:r>
              <a:rPr lang="en-CA" altLang="en-US" sz="1400" dirty="0">
                <a:latin typeface="Barlow" pitchFamily="50" charset="0"/>
              </a:rPr>
              <a:t>USB Port</a:t>
            </a:r>
            <a:endParaRPr lang="en-US" altLang="en-US" sz="1400" dirty="0">
              <a:latin typeface="Barlow" pitchFamily="50" charset="0"/>
            </a:endParaRPr>
          </a:p>
        </p:txBody>
      </p:sp>
      <p:pic>
        <p:nvPicPr>
          <p:cNvPr id="17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6" b="6107"/>
          <a:stretch>
            <a:fillRect/>
          </a:stretch>
        </p:blipFill>
        <p:spPr bwMode="auto">
          <a:xfrm>
            <a:off x="6954465" y="5503862"/>
            <a:ext cx="8001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4" b="7542"/>
          <a:stretch>
            <a:fillRect/>
          </a:stretch>
        </p:blipFill>
        <p:spPr bwMode="auto">
          <a:xfrm>
            <a:off x="6153014" y="5503863"/>
            <a:ext cx="7651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4"/>
          <a:stretch>
            <a:fillRect/>
          </a:stretch>
        </p:blipFill>
        <p:spPr bwMode="auto">
          <a:xfrm>
            <a:off x="6673915" y="2308579"/>
            <a:ext cx="8112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25"/>
          <p:cNvSpPr txBox="1">
            <a:spLocks noChangeArrowheads="1"/>
          </p:cNvSpPr>
          <p:nvPr/>
        </p:nvSpPr>
        <p:spPr bwMode="auto">
          <a:xfrm>
            <a:off x="6604805" y="2928743"/>
            <a:ext cx="11714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400" dirty="0">
                <a:latin typeface="Barlow" pitchFamily="50" charset="0"/>
              </a:rPr>
              <a:t>Lifting Lugs</a:t>
            </a:r>
            <a:endParaRPr lang="en-US" altLang="en-US" sz="1400" dirty="0">
              <a:latin typeface="Barlow" pitchFamily="50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8160443" y="4111139"/>
            <a:ext cx="2958353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CA" sz="1400" dirty="0">
                <a:latin typeface="Barlow" pitchFamily="50" charset="0"/>
              </a:rPr>
              <a:t>ViZiTouch V2 Operator Interface</a:t>
            </a:r>
            <a:endParaRPr lang="en-US" sz="1400" dirty="0">
              <a:latin typeface="Barlow" pitchFamily="50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8363698" y="3313979"/>
            <a:ext cx="207055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CA" sz="1400" dirty="0">
                <a:latin typeface="Barlow" pitchFamily="50" charset="0"/>
              </a:rPr>
              <a:t>Custom designed IS/CB operator handle</a:t>
            </a:r>
            <a:endParaRPr lang="en-US" sz="1400" dirty="0">
              <a:latin typeface="Barlow" pitchFamily="50" charset="0"/>
            </a:endParaRPr>
          </a:p>
        </p:txBody>
      </p:sp>
      <p:cxnSp>
        <p:nvCxnSpPr>
          <p:cNvPr id="23" name="Straight Connector 22"/>
          <p:cNvCxnSpPr>
            <a:cxnSpLocks/>
          </p:cNvCxnSpPr>
          <p:nvPr/>
        </p:nvCxnSpPr>
        <p:spPr>
          <a:xfrm flipV="1">
            <a:off x="2697542" y="4355307"/>
            <a:ext cx="1252051" cy="518318"/>
          </a:xfrm>
          <a:prstGeom prst="line">
            <a:avLst/>
          </a:prstGeom>
          <a:ln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658643" y="3732213"/>
            <a:ext cx="1251862" cy="1598331"/>
          </a:xfrm>
          <a:prstGeom prst="line">
            <a:avLst/>
          </a:prstGeom>
          <a:ln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2771775" y="2787650"/>
            <a:ext cx="1323180" cy="78582"/>
          </a:xfrm>
          <a:prstGeom prst="line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  <a:endCxn id="22" idx="1"/>
          </p:cNvCxnSpPr>
          <p:nvPr/>
        </p:nvCxnSpPr>
        <p:spPr>
          <a:xfrm>
            <a:off x="5534818" y="3094038"/>
            <a:ext cx="2828880" cy="481551"/>
          </a:xfrm>
          <a:prstGeom prst="line">
            <a:avLst/>
          </a:prstGeom>
          <a:ln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355430" y="3732213"/>
            <a:ext cx="1555075" cy="1598331"/>
          </a:xfrm>
          <a:prstGeom prst="line">
            <a:avLst/>
          </a:prstGeom>
          <a:ln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4094955" y="2579688"/>
            <a:ext cx="2520950" cy="207962"/>
          </a:xfrm>
          <a:prstGeom prst="line">
            <a:avLst/>
          </a:prstGeom>
          <a:ln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>
            <a:off x="5023643" y="3114675"/>
            <a:ext cx="3843564" cy="200835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triangl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3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339" y="1587501"/>
            <a:ext cx="836612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4"/>
          <a:stretch>
            <a:fillRect/>
          </a:stretch>
        </p:blipFill>
        <p:spPr bwMode="auto">
          <a:xfrm>
            <a:off x="9299084" y="2242565"/>
            <a:ext cx="10414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37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r>
              <a:rPr lang="en-US" altLang="en-US" dirty="0"/>
              <a:t>Automatic Power Transfer Switch</a:t>
            </a:r>
          </a:p>
        </p:txBody>
      </p:sp>
      <p:cxnSp>
        <p:nvCxnSpPr>
          <p:cNvPr id="40" name="Straight Connector 39"/>
          <p:cNvCxnSpPr>
            <a:cxnSpLocks/>
          </p:cNvCxnSpPr>
          <p:nvPr/>
        </p:nvCxnSpPr>
        <p:spPr>
          <a:xfrm>
            <a:off x="5898374" y="2508250"/>
            <a:ext cx="720725" cy="279400"/>
          </a:xfrm>
          <a:prstGeom prst="line">
            <a:avLst/>
          </a:prstGeom>
          <a:ln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00EFB2F-0F71-4EA1-B55B-A8EA6B18CF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57" y="4111525"/>
            <a:ext cx="1027821" cy="10115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8B900AC-E612-485F-8CF1-48E17066DE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263" y="5210583"/>
            <a:ext cx="1060174" cy="939215"/>
          </a:xfrm>
          <a:prstGeom prst="rect">
            <a:avLst/>
          </a:prstGeom>
        </p:spPr>
      </p:pic>
      <p:pic>
        <p:nvPicPr>
          <p:cNvPr id="38" name="Picture 2" descr="M:\Marketing\Marketing Department\Photos\USb VTV2 ext.jpg">
            <a:extLst>
              <a:ext uri="{FF2B5EF4-FFF2-40B4-BE49-F238E27FC236}">
                <a16:creationId xmlns:a16="http://schemas.microsoft.com/office/drawing/2014/main" id="{083A9A43-7E5F-4FF0-B5B3-FEA022FBD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207" y="4873625"/>
            <a:ext cx="1307298" cy="120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5">
            <a:extLst>
              <a:ext uri="{FF2B5EF4-FFF2-40B4-BE49-F238E27FC236}">
                <a16:creationId xmlns:a16="http://schemas.microsoft.com/office/drawing/2014/main" id="{55C98FB9-7E69-4344-82B6-FA4CAAC92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3570" y="2479832"/>
            <a:ext cx="1075802" cy="1032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59247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6A6BF24-1EC2-4C4B-8F6D-271430180C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72" t="2902" r="3575" b="3037"/>
          <a:stretch/>
        </p:blipFill>
        <p:spPr>
          <a:xfrm>
            <a:off x="4488581" y="2270071"/>
            <a:ext cx="1973225" cy="39995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38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r>
              <a:rPr lang="en-US" altLang="en-US" dirty="0"/>
              <a:t>Automatic Power Transfer Switch</a:t>
            </a:r>
          </a:p>
        </p:txBody>
      </p:sp>
      <p:sp>
        <p:nvSpPr>
          <p:cNvPr id="35" name="TextBox 2"/>
          <p:cNvSpPr txBox="1">
            <a:spLocks noChangeArrowheads="1"/>
          </p:cNvSpPr>
          <p:nvPr/>
        </p:nvSpPr>
        <p:spPr bwMode="auto">
          <a:xfrm>
            <a:off x="563656" y="2894654"/>
            <a:ext cx="1629269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en-CA" sz="1400" dirty="0">
                <a:latin typeface="Barlow" pitchFamily="50" charset="0"/>
              </a:rPr>
              <a:t>I/O board with  removable alarm </a:t>
            </a:r>
          </a:p>
          <a:p>
            <a:pPr algn="r" eaLnBrk="1" hangingPunct="1">
              <a:defRPr/>
            </a:pPr>
            <a:r>
              <a:rPr lang="en-CA" sz="1400" dirty="0">
                <a:latin typeface="Barlow" pitchFamily="50" charset="0"/>
              </a:rPr>
              <a:t>contact terminals</a:t>
            </a:r>
            <a:endParaRPr lang="en-US" sz="1400" dirty="0">
              <a:latin typeface="Barlow" pitchFamily="50" charset="0"/>
            </a:endParaRPr>
          </a:p>
        </p:txBody>
      </p:sp>
      <p:sp>
        <p:nvSpPr>
          <p:cNvPr id="36" name="TextBox 5"/>
          <p:cNvSpPr txBox="1">
            <a:spLocks noChangeArrowheads="1"/>
          </p:cNvSpPr>
          <p:nvPr/>
        </p:nvSpPr>
        <p:spPr bwMode="auto">
          <a:xfrm>
            <a:off x="8776376" y="6126310"/>
            <a:ext cx="1081088" cy="3077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CA" sz="1400" dirty="0">
                <a:latin typeface="Barlow" pitchFamily="50" charset="0"/>
              </a:rPr>
              <a:t>Gland plate</a:t>
            </a:r>
            <a:endParaRPr lang="en-US" sz="1400" dirty="0">
              <a:latin typeface="Barlow" pitchFamily="50" charset="0"/>
            </a:endParaRPr>
          </a:p>
        </p:txBody>
      </p:sp>
      <p:pic>
        <p:nvPicPr>
          <p:cNvPr id="3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5" t="-8516" r="1495" b="17493"/>
          <a:stretch>
            <a:fillRect/>
          </a:stretch>
        </p:blipFill>
        <p:spPr bwMode="auto">
          <a:xfrm>
            <a:off x="2192925" y="2596466"/>
            <a:ext cx="15049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117" y="5946624"/>
            <a:ext cx="135413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4476971" y="6283609"/>
            <a:ext cx="1152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 dirty="0">
                <a:latin typeface="Barlow" pitchFamily="50" charset="0"/>
              </a:rPr>
              <a:t>Model GPU </a:t>
            </a:r>
            <a:endParaRPr lang="en-US" altLang="en-US" sz="1200" dirty="0">
              <a:latin typeface="Barlow" pitchFamily="50" charset="0"/>
            </a:endParaRPr>
          </a:p>
        </p:txBody>
      </p:sp>
      <p:sp>
        <p:nvSpPr>
          <p:cNvPr id="42" name="TextBox 4"/>
          <p:cNvSpPr txBox="1">
            <a:spLocks noChangeArrowheads="1"/>
          </p:cNvSpPr>
          <p:nvPr/>
        </p:nvSpPr>
        <p:spPr bwMode="auto">
          <a:xfrm>
            <a:off x="9054982" y="2842712"/>
            <a:ext cx="1604963" cy="73866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0"/>
              </a:spcAft>
              <a:defRPr/>
            </a:pPr>
            <a:r>
              <a:rPr lang="en-CA" sz="1400" dirty="0">
                <a:latin typeface="Barlow" pitchFamily="50" charset="0"/>
              </a:rPr>
              <a:t>Circuit Breaker &amp; Isolating switch assembly</a:t>
            </a:r>
            <a:endParaRPr lang="en-US" sz="1400" dirty="0">
              <a:latin typeface="Barlow" pitchFamily="50" charset="0"/>
            </a:endParaRPr>
          </a:p>
        </p:txBody>
      </p:sp>
      <p:sp>
        <p:nvSpPr>
          <p:cNvPr id="44" name="TextBox 1"/>
          <p:cNvSpPr txBox="1">
            <a:spLocks noChangeArrowheads="1"/>
          </p:cNvSpPr>
          <p:nvPr/>
        </p:nvSpPr>
        <p:spPr bwMode="auto">
          <a:xfrm>
            <a:off x="821325" y="4888189"/>
            <a:ext cx="1371600" cy="3077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CA" sz="1400" dirty="0">
                <a:latin typeface="Barlow" pitchFamily="50" charset="0"/>
              </a:rPr>
              <a:t>Surge arrestor</a:t>
            </a:r>
            <a:endParaRPr lang="en-US" sz="1400" dirty="0">
              <a:latin typeface="Barlow" pitchFamily="50" charset="0"/>
            </a:endParaRPr>
          </a:p>
        </p:txBody>
      </p:sp>
      <p:pic>
        <p:nvPicPr>
          <p:cNvPr id="4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51" y="4400398"/>
            <a:ext cx="1311275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"/>
          <p:cNvSpPr txBox="1">
            <a:spLocks noChangeArrowheads="1"/>
          </p:cNvSpPr>
          <p:nvPr/>
        </p:nvSpPr>
        <p:spPr bwMode="auto">
          <a:xfrm>
            <a:off x="8023234" y="5126680"/>
            <a:ext cx="1604963" cy="3077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0"/>
              </a:spcAft>
              <a:defRPr/>
            </a:pPr>
            <a:r>
              <a:rPr lang="en-US" sz="1400" dirty="0">
                <a:latin typeface="Barlow" pitchFamily="50" charset="0"/>
              </a:rPr>
              <a:t>Transfer Switch</a:t>
            </a:r>
          </a:p>
        </p:txBody>
      </p:sp>
      <p:cxnSp>
        <p:nvCxnSpPr>
          <p:cNvPr id="47" name="Straight Connector 46"/>
          <p:cNvCxnSpPr>
            <a:cxnSpLocks/>
            <a:endCxn id="25" idx="1"/>
          </p:cNvCxnSpPr>
          <p:nvPr/>
        </p:nvCxnSpPr>
        <p:spPr>
          <a:xfrm flipV="1">
            <a:off x="5238996" y="3385912"/>
            <a:ext cx="2055121" cy="678406"/>
          </a:xfrm>
          <a:prstGeom prst="line">
            <a:avLst/>
          </a:prstGeom>
          <a:ln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  <a:endCxn id="46" idx="1"/>
          </p:cNvCxnSpPr>
          <p:nvPr/>
        </p:nvCxnSpPr>
        <p:spPr>
          <a:xfrm>
            <a:off x="5376972" y="5183998"/>
            <a:ext cx="2646262" cy="96571"/>
          </a:xfrm>
          <a:prstGeom prst="line">
            <a:avLst/>
          </a:prstGeom>
          <a:ln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  <a:endCxn id="38" idx="1"/>
          </p:cNvCxnSpPr>
          <p:nvPr/>
        </p:nvCxnSpPr>
        <p:spPr>
          <a:xfrm>
            <a:off x="5629496" y="6142596"/>
            <a:ext cx="1664621" cy="92953"/>
          </a:xfrm>
          <a:prstGeom prst="line">
            <a:avLst/>
          </a:prstGeom>
          <a:ln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B1EF6916-F655-41EF-9D68-F660CD486C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03" t="26146" r="19374" b="47934"/>
          <a:stretch/>
        </p:blipFill>
        <p:spPr>
          <a:xfrm>
            <a:off x="7294117" y="2278519"/>
            <a:ext cx="1604963" cy="221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144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39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r>
              <a:rPr lang="en-US" altLang="en-US" dirty="0"/>
              <a:t>Electric Fire Pump Controllers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489627"/>
            <a:ext cx="5900697" cy="3400427"/>
          </a:xfrm>
        </p:spPr>
        <p:txBody>
          <a:bodyPr anchor="t"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b="0" dirty="0"/>
              <a:t>Limited Service</a:t>
            </a:r>
            <a:endParaRPr lang="en-US" b="0" dirty="0">
              <a:solidFill>
                <a:prstClr val="black"/>
              </a:solidFill>
            </a:endParaRPr>
          </a:p>
          <a:p>
            <a:pPr marL="460375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0" dirty="0">
                <a:solidFill>
                  <a:prstClr val="black"/>
                </a:solidFill>
              </a:rPr>
              <a:t>Has all the requirements of a full service fire pump controller except for:</a:t>
            </a:r>
          </a:p>
          <a:p>
            <a:pPr marL="917575" lvl="2" indent="-460375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prstClr val="black"/>
                </a:solidFill>
              </a:rPr>
              <a:t>UL Listed only</a:t>
            </a:r>
          </a:p>
          <a:p>
            <a:pPr marL="917575" lvl="2" indent="-460375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prstClr val="black"/>
                </a:solidFill>
              </a:rPr>
              <a:t>Three phase and single phase power is allowed</a:t>
            </a:r>
          </a:p>
          <a:p>
            <a:pPr marL="917575" lvl="2" indent="-460375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prstClr val="black"/>
                </a:solidFill>
              </a:rPr>
              <a:t>HP rating limited to and including 30hp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C474BC-7BB1-4204-9839-A20A6EC02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906" y="1368086"/>
            <a:ext cx="3342928" cy="505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32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4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r>
              <a:rPr lang="en-US" altLang="en-US" dirty="0"/>
              <a:t>Codes &amp; Standards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489627"/>
            <a:ext cx="10515600" cy="3400427"/>
          </a:xfrm>
        </p:spPr>
        <p:txBody>
          <a:bodyPr anchor="t">
            <a:norm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b="0" dirty="0"/>
              <a:t>NEC – National Electrical Code</a:t>
            </a:r>
          </a:p>
          <a:p>
            <a:pPr marL="460375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0" dirty="0"/>
              <a:t>Section 695 – Fire Pumps</a:t>
            </a:r>
          </a:p>
          <a:p>
            <a:pPr marL="460375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0" dirty="0"/>
              <a:t>Pertinent to electrical installation requirements</a:t>
            </a:r>
          </a:p>
          <a:p>
            <a:pPr marL="460375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0" dirty="0"/>
              <a:t>Latest Editions 2014</a:t>
            </a:r>
          </a:p>
          <a:p>
            <a:pPr marL="460375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0" dirty="0"/>
              <a:t>Same as NFPA70 </a:t>
            </a:r>
          </a:p>
          <a:p>
            <a:endParaRPr lang="fr-CA" sz="2000" b="0" dirty="0"/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51" y="1678630"/>
            <a:ext cx="63023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1910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40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r>
              <a:rPr lang="en-US" altLang="en-US" dirty="0"/>
              <a:t>Electric Fire Pump Controllers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489627"/>
            <a:ext cx="10515600" cy="3400427"/>
          </a:xfrm>
        </p:spPr>
        <p:txBody>
          <a:bodyPr anchor="t"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b="0" dirty="0"/>
              <a:t>Limited Service</a:t>
            </a:r>
            <a:endParaRPr lang="en-US" b="0" dirty="0">
              <a:solidFill>
                <a:prstClr val="black"/>
              </a:solidFill>
            </a:endParaRPr>
          </a:p>
          <a:p>
            <a:pPr lvl="1" indent="-45720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>
                <a:solidFill>
                  <a:srgbClr val="000000"/>
                </a:solidFill>
              </a:rPr>
              <a:t>Use (installation) must be approved by AHJ</a:t>
            </a:r>
          </a:p>
          <a:p>
            <a:pPr lvl="1" indent="-45720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>
                <a:solidFill>
                  <a:srgbClr val="000000"/>
                </a:solidFill>
              </a:rPr>
              <a:t>Only across-the-line starting is allowed</a:t>
            </a:r>
          </a:p>
        </p:txBody>
      </p:sp>
    </p:spTree>
    <p:extLst>
      <p:ext uri="{BB962C8B-B14F-4D97-AF65-F5344CB8AC3E}">
        <p14:creationId xmlns:p14="http://schemas.microsoft.com/office/powerpoint/2010/main" val="8835417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41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r>
              <a:rPr lang="en-US" altLang="en-US" dirty="0"/>
              <a:t>Diesel Fire Pump Controllers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489627"/>
            <a:ext cx="9604402" cy="3400427"/>
          </a:xfrm>
        </p:spPr>
        <p:txBody>
          <a:bodyPr anchor="t">
            <a:noAutofit/>
          </a:bodyPr>
          <a:lstStyle/>
          <a:p>
            <a:pPr marL="460375" indent="-460375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/>
              <a:t>Operates off of engine batteries</a:t>
            </a:r>
          </a:p>
          <a:p>
            <a:pPr marL="917575" lvl="2" indent="-460375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sz="2000" b="0" dirty="0"/>
              <a:t>12VDC or 24VDC</a:t>
            </a:r>
          </a:p>
          <a:p>
            <a:pPr marL="460375" indent="-460375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>
                <a:solidFill>
                  <a:srgbClr val="000000"/>
                </a:solidFill>
              </a:rPr>
              <a:t>Single phase power required to power the battery chargers</a:t>
            </a:r>
          </a:p>
          <a:p>
            <a:pPr marL="460375" indent="-460375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>
                <a:solidFill>
                  <a:srgbClr val="000000"/>
                </a:solidFill>
              </a:rPr>
              <a:t>Individual (two) battery chargers</a:t>
            </a:r>
          </a:p>
          <a:p>
            <a:pPr marL="460375" indent="-460375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>
                <a:solidFill>
                  <a:srgbClr val="000000"/>
                </a:solidFill>
              </a:rPr>
              <a:t>Monitors the battery status and keeps batteries charged and ready to start engine when required</a:t>
            </a:r>
          </a:p>
        </p:txBody>
      </p:sp>
    </p:spTree>
    <p:extLst>
      <p:ext uri="{BB962C8B-B14F-4D97-AF65-F5344CB8AC3E}">
        <p14:creationId xmlns:p14="http://schemas.microsoft.com/office/powerpoint/2010/main" val="4948415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42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r>
              <a:rPr lang="en-US" altLang="en-US" dirty="0"/>
              <a:t>Diesel Fire Pump Controllers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489627"/>
            <a:ext cx="4955561" cy="3400427"/>
          </a:xfrm>
        </p:spPr>
        <p:txBody>
          <a:bodyPr anchor="t">
            <a:noAutofit/>
          </a:bodyPr>
          <a:lstStyle/>
          <a:p>
            <a:pPr marL="460375" indent="-460375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/>
              <a:t>HAND-OFF-AUTO selector switch behind a lockable but breakable cover</a:t>
            </a:r>
            <a:endParaRPr lang="en-US" altLang="en-US" b="0" dirty="0">
              <a:solidFill>
                <a:srgbClr val="000000"/>
              </a:solidFill>
            </a:endParaRPr>
          </a:p>
          <a:p>
            <a:pPr marL="460375" indent="-460375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>
                <a:solidFill>
                  <a:srgbClr val="000000"/>
                </a:solidFill>
              </a:rPr>
              <a:t>Individual (two) crank pushbuttons</a:t>
            </a:r>
          </a:p>
          <a:p>
            <a:pPr marL="460375" indent="-460375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>
                <a:solidFill>
                  <a:srgbClr val="000000"/>
                </a:solidFill>
              </a:rPr>
              <a:t>7 – day pressure recorder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23822" y="2626500"/>
            <a:ext cx="1428750" cy="1868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3"/>
          <a:srcRect l="17210" t="22112"/>
          <a:stretch>
            <a:fillRect/>
          </a:stretch>
        </p:blipFill>
        <p:spPr bwMode="auto">
          <a:xfrm>
            <a:off x="6591494" y="2363440"/>
            <a:ext cx="1524000" cy="1874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0" t="15816" r="66373" b="36096"/>
          <a:stretch/>
        </p:blipFill>
        <p:spPr bwMode="auto">
          <a:xfrm>
            <a:off x="6826285" y="4599479"/>
            <a:ext cx="1054418" cy="109881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7" t="15564" r="44965" b="36834"/>
          <a:stretch/>
        </p:blipFill>
        <p:spPr bwMode="auto">
          <a:xfrm>
            <a:off x="8173115" y="5068019"/>
            <a:ext cx="1065082" cy="108771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4683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43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r>
              <a:rPr lang="en-US" altLang="en-US" dirty="0"/>
              <a:t>Diesel Fire Pump Controllers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489627"/>
            <a:ext cx="4955561" cy="3400427"/>
          </a:xfrm>
        </p:spPr>
        <p:txBody>
          <a:bodyPr anchor="t">
            <a:noAutofit/>
          </a:bodyPr>
          <a:lstStyle/>
          <a:p>
            <a:pPr marL="460375" indent="-460375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/>
              <a:t>Audible alarm</a:t>
            </a:r>
            <a:endParaRPr lang="en-US" altLang="en-US" b="0" dirty="0">
              <a:solidFill>
                <a:srgbClr val="000000"/>
              </a:solidFill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CABDEA80-0397-46BA-B409-985146A9D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9260" y="2489627"/>
            <a:ext cx="2800439" cy="268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37338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44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r>
              <a:rPr lang="en-US" altLang="en-US" dirty="0"/>
              <a:t>Diesel Fire Pump Controllers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198" y="2489627"/>
            <a:ext cx="10187355" cy="3400427"/>
          </a:xfrm>
        </p:spPr>
        <p:txBody>
          <a:bodyPr numCol="2" anchor="t">
            <a:noAutofit/>
          </a:bodyPr>
          <a:lstStyle/>
          <a:p>
            <a:pPr>
              <a:spcBef>
                <a:spcPts val="600"/>
              </a:spcBef>
            </a:pPr>
            <a:r>
              <a:rPr lang="en-US" altLang="en-US" b="0" dirty="0"/>
              <a:t>Visual indications</a:t>
            </a:r>
          </a:p>
          <a:p>
            <a:pPr lvl="1" indent="-45720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>
                <a:solidFill>
                  <a:srgbClr val="000000"/>
                </a:solidFill>
              </a:rPr>
              <a:t>Battery voltage   </a:t>
            </a:r>
          </a:p>
          <a:p>
            <a:pPr lvl="1" indent="-45720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>
                <a:solidFill>
                  <a:srgbClr val="000000"/>
                </a:solidFill>
              </a:rPr>
              <a:t>Battery amperage</a:t>
            </a:r>
          </a:p>
          <a:p>
            <a:pPr lvl="1" indent="-45720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>
                <a:solidFill>
                  <a:srgbClr val="000000"/>
                </a:solidFill>
              </a:rPr>
              <a:t>AC power on</a:t>
            </a:r>
          </a:p>
          <a:p>
            <a:pPr lvl="1" indent="-45720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>
                <a:solidFill>
                  <a:srgbClr val="000000"/>
                </a:solidFill>
              </a:rPr>
              <a:t>Main selector switch in automatic position</a:t>
            </a:r>
          </a:p>
          <a:p>
            <a:pPr lvl="1" indent="-45720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>
                <a:solidFill>
                  <a:srgbClr val="000000"/>
                </a:solidFill>
              </a:rPr>
              <a:t>Battery 1 and 2 failure</a:t>
            </a:r>
          </a:p>
          <a:p>
            <a:pPr marL="971550" lvl="1" indent="-514350">
              <a:spcBef>
                <a:spcPts val="600"/>
              </a:spcBef>
              <a:buFont typeface="Wingdings" pitchFamily="2" charset="2"/>
              <a:buChar char="§"/>
            </a:pPr>
            <a:endParaRPr lang="en-US" altLang="en-US" b="0" dirty="0">
              <a:solidFill>
                <a:srgbClr val="000000"/>
              </a:solidFill>
            </a:endParaRPr>
          </a:p>
          <a:p>
            <a:pPr marL="971550" lvl="1" indent="-51435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>
                <a:solidFill>
                  <a:srgbClr val="000000"/>
                </a:solidFill>
              </a:rPr>
              <a:t>Engine run</a:t>
            </a:r>
          </a:p>
          <a:p>
            <a:pPr marL="971550" lvl="1" indent="-51435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>
                <a:solidFill>
                  <a:srgbClr val="000000"/>
                </a:solidFill>
              </a:rPr>
              <a:t>Charger 1 and 2 failure</a:t>
            </a:r>
          </a:p>
          <a:p>
            <a:pPr marL="971550" lvl="1" indent="-51435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>
                <a:solidFill>
                  <a:srgbClr val="000000"/>
                </a:solidFill>
              </a:rPr>
              <a:t>Engine low oil pressure</a:t>
            </a:r>
          </a:p>
          <a:p>
            <a:pPr marL="971550" lvl="1" indent="-51435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>
                <a:solidFill>
                  <a:srgbClr val="000000"/>
                </a:solidFill>
              </a:rPr>
              <a:t>Engine high temperature</a:t>
            </a:r>
          </a:p>
          <a:p>
            <a:pPr marL="971550" lvl="1" indent="-51435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>
                <a:solidFill>
                  <a:srgbClr val="000000"/>
                </a:solidFill>
              </a:rPr>
              <a:t>Engine </a:t>
            </a:r>
            <a:r>
              <a:rPr lang="en-US" altLang="en-US" b="0" dirty="0" err="1">
                <a:solidFill>
                  <a:srgbClr val="000000"/>
                </a:solidFill>
              </a:rPr>
              <a:t>overspeed</a:t>
            </a:r>
            <a:endParaRPr lang="en-US" altLang="en-US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6092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45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r>
              <a:rPr lang="en-US" altLang="en-US" dirty="0"/>
              <a:t>Diesel Fire Pump Controllers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489627"/>
            <a:ext cx="9604402" cy="3400427"/>
          </a:xfrm>
        </p:spPr>
        <p:txBody>
          <a:bodyPr numCol="1" anchor="t">
            <a:noAutofit/>
          </a:bodyPr>
          <a:lstStyle/>
          <a:p>
            <a:pPr>
              <a:spcBef>
                <a:spcPts val="600"/>
              </a:spcBef>
            </a:pPr>
            <a:r>
              <a:rPr lang="en-US" altLang="en-US" b="0" dirty="0"/>
              <a:t>Contacts for remote alarm annunciation</a:t>
            </a:r>
          </a:p>
          <a:p>
            <a:pPr lvl="1" indent="-45720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>
                <a:solidFill>
                  <a:srgbClr val="000000"/>
                </a:solidFill>
              </a:rPr>
              <a:t>Engine RUN</a:t>
            </a:r>
          </a:p>
          <a:p>
            <a:pPr lvl="1" indent="-45720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>
                <a:solidFill>
                  <a:srgbClr val="000000"/>
                </a:solidFill>
              </a:rPr>
              <a:t>Common controller trouble</a:t>
            </a:r>
          </a:p>
          <a:p>
            <a:pPr lvl="1" indent="-45720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>
                <a:solidFill>
                  <a:srgbClr val="000000"/>
                </a:solidFill>
              </a:rPr>
              <a:t>Selector switch in OFF or HAND</a:t>
            </a:r>
          </a:p>
          <a:p>
            <a:pPr lvl="1" indent="-45720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>
                <a:solidFill>
                  <a:srgbClr val="000000"/>
                </a:solidFill>
              </a:rPr>
              <a:t>Common engine trouble</a:t>
            </a:r>
          </a:p>
          <a:p>
            <a:pPr lvl="1" indent="-45720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>
                <a:solidFill>
                  <a:srgbClr val="000000"/>
                </a:solidFill>
              </a:rPr>
              <a:t>Common pump room alarm</a:t>
            </a:r>
          </a:p>
          <a:p>
            <a:pPr marL="971550" lvl="1" indent="-514350">
              <a:spcBef>
                <a:spcPts val="600"/>
              </a:spcBef>
              <a:buFont typeface="Wingdings" pitchFamily="2" charset="2"/>
              <a:buChar char="§"/>
            </a:pPr>
            <a:endParaRPr lang="en-US" altLang="en-US" b="0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</a:pPr>
            <a:endParaRPr lang="en-US" alt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32166560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46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r>
              <a:rPr lang="en-US" altLang="en-US" dirty="0"/>
              <a:t>Diesel Fire Pump Controllers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998662" y="2876491"/>
            <a:ext cx="8194676" cy="607039"/>
          </a:xfrm>
        </p:spPr>
        <p:txBody>
          <a:bodyPr numCol="1" anchor="t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altLang="en-US" b="0" dirty="0"/>
              <a:t>Alarm and shutdown schedule</a:t>
            </a:r>
            <a:endParaRPr lang="en-US" altLang="en-US" b="0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</a:pPr>
            <a:endParaRPr lang="en-US" altLang="en-US" sz="2000" b="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118052"/>
              </p:ext>
            </p:extLst>
          </p:nvPr>
        </p:nvGraphicFramePr>
        <p:xfrm>
          <a:off x="1998662" y="3567465"/>
          <a:ext cx="8194676" cy="1716088"/>
        </p:xfrm>
        <a:graphic>
          <a:graphicData uri="http://schemas.openxmlformats.org/drawingml/2006/table">
            <a:tbl>
              <a:tblPr/>
              <a:tblGrid>
                <a:gridCol w="1169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6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62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62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62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7199">
                <a:tc row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CA" sz="16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Alarm and shutdown schedule</a:t>
                      </a:r>
                    </a:p>
                  </a:txBody>
                  <a:tcPr marL="9523" marR="9523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3" marR="9523" marT="95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4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Automatic Start</a:t>
                      </a:r>
                    </a:p>
                  </a:txBody>
                  <a:tcPr marL="9523" marR="9523" marT="95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4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Manual Start or  Remote Start</a:t>
                      </a:r>
                    </a:p>
                  </a:txBody>
                  <a:tcPr marL="9523" marR="9523" marT="95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4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Run Test or     Periodic Test</a:t>
                      </a:r>
                    </a:p>
                  </a:txBody>
                  <a:tcPr marL="9523" marR="9523" marT="95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4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296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Coolant</a:t>
                      </a:r>
                    </a:p>
                  </a:txBody>
                  <a:tcPr marL="9523" marR="9523" marT="95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Alarm only</a:t>
                      </a:r>
                    </a:p>
                  </a:txBody>
                  <a:tcPr marL="9523" marR="9523" marT="95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Alarm only</a:t>
                      </a:r>
                    </a:p>
                  </a:txBody>
                  <a:tcPr marL="9523" marR="9523" marT="95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Shutdown</a:t>
                      </a:r>
                    </a:p>
                  </a:txBody>
                  <a:tcPr marL="9523" marR="9523" marT="95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296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 Oil Pressure</a:t>
                      </a:r>
                    </a:p>
                  </a:txBody>
                  <a:tcPr marL="9523" marR="9523" marT="95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Alarm only</a:t>
                      </a:r>
                    </a:p>
                  </a:txBody>
                  <a:tcPr marL="9523" marR="9523" marT="95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Alarm only</a:t>
                      </a:r>
                    </a:p>
                  </a:txBody>
                  <a:tcPr marL="9523" marR="9523" marT="95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Shutdown</a:t>
                      </a:r>
                    </a:p>
                  </a:txBody>
                  <a:tcPr marL="9523" marR="9523" marT="95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296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Overspeed</a:t>
                      </a:r>
                    </a:p>
                  </a:txBody>
                  <a:tcPr marL="9523" marR="9523" marT="95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Shutdown</a:t>
                      </a:r>
                    </a:p>
                  </a:txBody>
                  <a:tcPr marL="9523" marR="9523" marT="95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Shutdown</a:t>
                      </a:r>
                    </a:p>
                  </a:txBody>
                  <a:tcPr marL="9523" marR="9523" marT="95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Shutdown</a:t>
                      </a:r>
                    </a:p>
                  </a:txBody>
                  <a:tcPr marL="9523" marR="9523" marT="95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95636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47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r>
              <a:rPr lang="en-US" altLang="en-US" dirty="0"/>
              <a:t>Diesel Fire Pump Controllers</a:t>
            </a:r>
          </a:p>
        </p:txBody>
      </p:sp>
      <p:pic>
        <p:nvPicPr>
          <p:cNvPr id="40" name="Picture 1">
            <a:extLst>
              <a:ext uri="{FF2B5EF4-FFF2-40B4-BE49-F238E27FC236}">
                <a16:creationId xmlns:a16="http://schemas.microsoft.com/office/drawing/2014/main" id="{13430B49-5D7C-4F03-827A-44EA5F7E1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0951" y="2190308"/>
            <a:ext cx="4112992" cy="39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2">
            <a:extLst>
              <a:ext uri="{FF2B5EF4-FFF2-40B4-BE49-F238E27FC236}">
                <a16:creationId xmlns:a16="http://schemas.microsoft.com/office/drawing/2014/main" id="{67CFE8A5-25B5-470B-BF26-65264A0F8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113" y="4195285"/>
            <a:ext cx="269513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en-CA" altLang="en-US" sz="1400" dirty="0">
                <a:latin typeface="Calibri" pitchFamily="34" charset="0"/>
              </a:rPr>
              <a:t>Externally mounted pressure transducer and run test solenoid valve with protective cover</a:t>
            </a:r>
            <a:endParaRPr lang="en-US" altLang="en-US" sz="1400" dirty="0">
              <a:latin typeface="Calibri" pitchFamily="34" charset="0"/>
            </a:endParaRPr>
          </a:p>
        </p:txBody>
      </p:sp>
      <p:sp>
        <p:nvSpPr>
          <p:cNvPr id="42" name="TextBox 4">
            <a:extLst>
              <a:ext uri="{FF2B5EF4-FFF2-40B4-BE49-F238E27FC236}">
                <a16:creationId xmlns:a16="http://schemas.microsoft.com/office/drawing/2014/main" id="{5B9F06ED-2678-4866-BCBE-384C9C7D0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1183" y="5790390"/>
            <a:ext cx="1336675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sz="1400" dirty="0">
                <a:latin typeface="+mn-lt"/>
              </a:rPr>
              <a:t>Hand-Off-Auto selector switch</a:t>
            </a:r>
            <a:endParaRPr lang="en-US" sz="1400" dirty="0">
              <a:latin typeface="+mn-lt"/>
            </a:endParaRPr>
          </a:p>
        </p:txBody>
      </p:sp>
      <p:pic>
        <p:nvPicPr>
          <p:cNvPr id="43" name="Picture 7">
            <a:extLst>
              <a:ext uri="{FF2B5EF4-FFF2-40B4-BE49-F238E27FC236}">
                <a16:creationId xmlns:a16="http://schemas.microsoft.com/office/drawing/2014/main" id="{87A8C690-0506-4640-BEAD-C2EEA7619D7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7210" t="22112"/>
          <a:stretch>
            <a:fillRect/>
          </a:stretch>
        </p:blipFill>
        <p:spPr bwMode="auto">
          <a:xfrm>
            <a:off x="8082368" y="5587191"/>
            <a:ext cx="757238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8">
            <a:extLst>
              <a:ext uri="{FF2B5EF4-FFF2-40B4-BE49-F238E27FC236}">
                <a16:creationId xmlns:a16="http://schemas.microsoft.com/office/drawing/2014/main" id="{3F104057-2714-4396-A7BF-761FB99C6EB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19789" y="5597525"/>
            <a:ext cx="7112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22">
            <a:extLst>
              <a:ext uri="{FF2B5EF4-FFF2-40B4-BE49-F238E27FC236}">
                <a16:creationId xmlns:a16="http://schemas.microsoft.com/office/drawing/2014/main" id="{EB08D4B6-5E0A-4C56-8121-29593E87D8D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6056" b="6107"/>
          <a:stretch>
            <a:fillRect/>
          </a:stretch>
        </p:blipFill>
        <p:spPr bwMode="auto">
          <a:xfrm>
            <a:off x="8688364" y="2669380"/>
            <a:ext cx="801687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24">
            <a:extLst>
              <a:ext uri="{FF2B5EF4-FFF2-40B4-BE49-F238E27FC236}">
                <a16:creationId xmlns:a16="http://schemas.microsoft.com/office/drawing/2014/main" id="{018D9A6C-C938-4529-8588-6F9489F2AFB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t="8464" b="7542"/>
          <a:stretch>
            <a:fillRect/>
          </a:stretch>
        </p:blipFill>
        <p:spPr bwMode="auto">
          <a:xfrm>
            <a:off x="9589807" y="2661847"/>
            <a:ext cx="7651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1">
            <a:extLst>
              <a:ext uri="{FF2B5EF4-FFF2-40B4-BE49-F238E27FC236}">
                <a16:creationId xmlns:a16="http://schemas.microsoft.com/office/drawing/2014/main" id="{DA7FEE71-61FF-441D-8900-DB258AAB7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1231" y="2352733"/>
            <a:ext cx="8223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CA" altLang="en-US" sz="1400" dirty="0">
                <a:latin typeface="Calibri" pitchFamily="34" charset="0"/>
              </a:rPr>
              <a:t>Key Lock</a:t>
            </a:r>
            <a:endParaRPr lang="en-US" altLang="en-US" sz="1400" dirty="0">
              <a:latin typeface="Calibri" pitchFamily="34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9AB62AA-7047-43B1-BDF2-0FD1877F3ECF}"/>
              </a:ext>
            </a:extLst>
          </p:cNvPr>
          <p:cNvCxnSpPr/>
          <p:nvPr/>
        </p:nvCxnSpPr>
        <p:spPr>
          <a:xfrm>
            <a:off x="6463133" y="3712222"/>
            <a:ext cx="2446811" cy="719284"/>
          </a:xfrm>
          <a:prstGeom prst="line">
            <a:avLst/>
          </a:prstGeom>
          <a:ln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E7F1A06-20D1-474F-B2BA-887C14B2D50E}"/>
              </a:ext>
            </a:extLst>
          </p:cNvPr>
          <p:cNvCxnSpPr>
            <a:cxnSpLocks/>
          </p:cNvCxnSpPr>
          <p:nvPr/>
        </p:nvCxnSpPr>
        <p:spPr>
          <a:xfrm>
            <a:off x="7104185" y="3127204"/>
            <a:ext cx="1584179" cy="162889"/>
          </a:xfrm>
          <a:prstGeom prst="line">
            <a:avLst/>
          </a:prstGeom>
          <a:ln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F335CE6-6B0D-431D-B08F-F9A7162B5D38}"/>
              </a:ext>
            </a:extLst>
          </p:cNvPr>
          <p:cNvCxnSpPr>
            <a:cxnSpLocks/>
          </p:cNvCxnSpPr>
          <p:nvPr/>
        </p:nvCxnSpPr>
        <p:spPr>
          <a:xfrm>
            <a:off x="6342745" y="4431506"/>
            <a:ext cx="1676290" cy="1620822"/>
          </a:xfrm>
          <a:prstGeom prst="line">
            <a:avLst/>
          </a:prstGeom>
          <a:ln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BABAAC7-CD51-4DC1-B03A-FA2639F47A5E}"/>
              </a:ext>
            </a:extLst>
          </p:cNvPr>
          <p:cNvCxnSpPr/>
          <p:nvPr/>
        </p:nvCxnSpPr>
        <p:spPr>
          <a:xfrm flipH="1">
            <a:off x="3385245" y="4827985"/>
            <a:ext cx="1242421" cy="649683"/>
          </a:xfrm>
          <a:prstGeom prst="line">
            <a:avLst/>
          </a:prstGeom>
          <a:ln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61626E9-1640-43BC-9408-EDDFBB4EB519}"/>
              </a:ext>
            </a:extLst>
          </p:cNvPr>
          <p:cNvCxnSpPr>
            <a:cxnSpLocks/>
          </p:cNvCxnSpPr>
          <p:nvPr/>
        </p:nvCxnSpPr>
        <p:spPr>
          <a:xfrm flipH="1" flipV="1">
            <a:off x="3385246" y="3156433"/>
            <a:ext cx="1416049" cy="208745"/>
          </a:xfrm>
          <a:prstGeom prst="line">
            <a:avLst/>
          </a:prstGeom>
          <a:ln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1">
            <a:extLst>
              <a:ext uri="{FF2B5EF4-FFF2-40B4-BE49-F238E27FC236}">
                <a16:creationId xmlns:a16="http://schemas.microsoft.com/office/drawing/2014/main" id="{4239C68D-0A2B-4B48-87AF-457ABD891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333" y="2848458"/>
            <a:ext cx="14160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sz="1400" dirty="0">
                <a:latin typeface="Calibri" pitchFamily="34" charset="0"/>
                <a:cs typeface="+mn-cs"/>
              </a:rPr>
              <a:t>4”</a:t>
            </a:r>
            <a:r>
              <a:rPr lang="en-US" sz="1400" dirty="0">
                <a:latin typeface="Calibri" pitchFamily="34" charset="0"/>
                <a:cs typeface="+mn-cs"/>
              </a:rPr>
              <a:t> </a:t>
            </a:r>
            <a:r>
              <a:rPr lang="en-CA" sz="1400" dirty="0">
                <a:latin typeface="Calibri" pitchFamily="34" charset="0"/>
                <a:cs typeface="+mn-cs"/>
              </a:rPr>
              <a:t>Alarm Bell</a:t>
            </a:r>
            <a:endParaRPr lang="en-US" sz="1400" dirty="0">
              <a:latin typeface="Calibri" pitchFamily="34" charset="0"/>
              <a:cs typeface="+mn-cs"/>
            </a:endParaRPr>
          </a:p>
        </p:txBody>
      </p:sp>
      <p:sp>
        <p:nvSpPr>
          <p:cNvPr id="54" name="TextBox 3">
            <a:extLst>
              <a:ext uri="{FF2B5EF4-FFF2-40B4-BE49-F238E27FC236}">
                <a16:creationId xmlns:a16="http://schemas.microsoft.com/office/drawing/2014/main" id="{944327FA-54F2-46DD-B145-DBDA2F35C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6426" y="1216866"/>
            <a:ext cx="250951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CA" altLang="en-US" sz="1600" dirty="0">
                <a:latin typeface="Calibri" pitchFamily="34" charset="0"/>
              </a:rPr>
              <a:t>ViZiTouch V2 </a:t>
            </a:r>
          </a:p>
          <a:p>
            <a:pPr eaLnBrk="1" hangingPunct="1"/>
            <a:r>
              <a:rPr lang="en-CA" altLang="en-US" sz="1600" dirty="0">
                <a:latin typeface="Calibri" pitchFamily="34" charset="0"/>
              </a:rPr>
              <a:t>Operator Interface</a:t>
            </a:r>
            <a:endParaRPr lang="en-US" altLang="en-US" sz="1600" dirty="0">
              <a:latin typeface="Calibri" pitchFamily="34" charset="0"/>
            </a:endParaRPr>
          </a:p>
        </p:txBody>
      </p:sp>
      <p:sp>
        <p:nvSpPr>
          <p:cNvPr id="55" name="TextBox 18">
            <a:extLst>
              <a:ext uri="{FF2B5EF4-FFF2-40B4-BE49-F238E27FC236}">
                <a16:creationId xmlns:a16="http://schemas.microsoft.com/office/drawing/2014/main" id="{3451B6C7-D843-4F37-A287-582F73956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3526" y="4933949"/>
            <a:ext cx="1452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CA" altLang="en-US" sz="1400" dirty="0">
                <a:latin typeface="Calibri" pitchFamily="34" charset="0"/>
              </a:rPr>
              <a:t>Exterior</a:t>
            </a:r>
            <a:r>
              <a:rPr lang="en-US" altLang="en-US" sz="1400" dirty="0">
                <a:latin typeface="Calibri" pitchFamily="34" charset="0"/>
              </a:rPr>
              <a:t> </a:t>
            </a:r>
            <a:r>
              <a:rPr lang="en-CA" altLang="en-US" sz="1400" dirty="0">
                <a:latin typeface="Calibri" pitchFamily="34" charset="0"/>
              </a:rPr>
              <a:t>USB Port</a:t>
            </a:r>
            <a:endParaRPr lang="en-US" altLang="en-US" sz="1400" dirty="0">
              <a:latin typeface="Calibri" pitchFamily="34" charset="0"/>
            </a:endParaRPr>
          </a:p>
        </p:txBody>
      </p:sp>
      <p:pic>
        <p:nvPicPr>
          <p:cNvPr id="56" name="Picture 2" descr="M:\Marketing\Marketing Department\Photos\USb VTV2 ext.jpg">
            <a:extLst>
              <a:ext uri="{FF2B5EF4-FFF2-40B4-BE49-F238E27FC236}">
                <a16:creationId xmlns:a16="http://schemas.microsoft.com/office/drawing/2014/main" id="{2356FD87-9F10-4CC8-BD83-5BE1F8CBF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944" y="3794986"/>
            <a:ext cx="1183934" cy="109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DDEEADC-77FE-4328-AC98-C95B35FC0415}"/>
              </a:ext>
            </a:extLst>
          </p:cNvPr>
          <p:cNvCxnSpPr>
            <a:cxnSpLocks/>
          </p:cNvCxnSpPr>
          <p:nvPr/>
        </p:nvCxnSpPr>
        <p:spPr>
          <a:xfrm flipV="1">
            <a:off x="6463133" y="1690689"/>
            <a:ext cx="1963293" cy="1674489"/>
          </a:xfrm>
          <a:prstGeom prst="line">
            <a:avLst/>
          </a:prstGeom>
          <a:ln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1015A9D4-FC06-4FF0-9300-12BAC440D3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145" y="5131952"/>
            <a:ext cx="952382" cy="93726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BE62610-B011-43C1-A1AD-A61B51C89E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342" y="5128892"/>
            <a:ext cx="1077712" cy="954752"/>
          </a:xfrm>
          <a:prstGeom prst="rect">
            <a:avLst/>
          </a:prstGeom>
        </p:spPr>
      </p:pic>
      <p:pic>
        <p:nvPicPr>
          <p:cNvPr id="60" name="Picture 5">
            <a:extLst>
              <a:ext uri="{FF2B5EF4-FFF2-40B4-BE49-F238E27FC236}">
                <a16:creationId xmlns:a16="http://schemas.microsoft.com/office/drawing/2014/main" id="{C92FBF4A-A2B1-4AE1-976F-952160AE8F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5213" y="2695507"/>
            <a:ext cx="1020762" cy="97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63957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711267" y="5808133"/>
            <a:ext cx="2743200" cy="752475"/>
          </a:xfrm>
        </p:spPr>
        <p:txBody>
          <a:bodyPr/>
          <a:lstStyle/>
          <a:p>
            <a:fld id="{B435E714-30AA-564C-BCE4-4E04260BF39B}" type="slidenum">
              <a:rPr lang="en-US" smtClean="0"/>
              <a:t>48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r>
              <a:rPr lang="en-US" altLang="en-US" dirty="0"/>
              <a:t>Diesel Fire Pump Controllers</a:t>
            </a:r>
          </a:p>
        </p:txBody>
      </p:sp>
      <p:pic>
        <p:nvPicPr>
          <p:cNvPr id="34" name="Picture 1">
            <a:extLst>
              <a:ext uri="{FF2B5EF4-FFF2-40B4-BE49-F238E27FC236}">
                <a16:creationId xmlns:a16="http://schemas.microsoft.com/office/drawing/2014/main" id="{EC848C85-F123-4730-9F75-5D62E09F3F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" t="2377" r="9666" b="6438"/>
          <a:stretch>
            <a:fillRect/>
          </a:stretch>
        </p:blipFill>
        <p:spPr bwMode="auto">
          <a:xfrm>
            <a:off x="3053955" y="2321943"/>
            <a:ext cx="3159546" cy="356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1">
            <a:extLst>
              <a:ext uri="{FF2B5EF4-FFF2-40B4-BE49-F238E27FC236}">
                <a16:creationId xmlns:a16="http://schemas.microsoft.com/office/drawing/2014/main" id="{4853DD9E-0B8E-481C-8647-273B19167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2052" y="2888764"/>
            <a:ext cx="2016125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sz="1400" dirty="0">
                <a:latin typeface="+mn-lt"/>
              </a:rPr>
              <a:t>Battery chargers</a:t>
            </a:r>
            <a:endParaRPr lang="en-US" sz="1400" dirty="0">
              <a:latin typeface="+mn-lt"/>
            </a:endParaRPr>
          </a:p>
        </p:txBody>
      </p:sp>
      <p:sp>
        <p:nvSpPr>
          <p:cNvPr id="36" name="TextBox 3">
            <a:extLst>
              <a:ext uri="{FF2B5EF4-FFF2-40B4-BE49-F238E27FC236}">
                <a16:creationId xmlns:a16="http://schemas.microsoft.com/office/drawing/2014/main" id="{B5F4D0DE-01E3-4326-BC43-103ED932F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5329" y="4117997"/>
            <a:ext cx="16489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CA" altLang="en-US" sz="1400" dirty="0">
                <a:latin typeface="Calibri" pitchFamily="34" charset="0"/>
              </a:rPr>
              <a:t>Automotive type</a:t>
            </a:r>
          </a:p>
          <a:p>
            <a:pPr eaLnBrk="1" hangingPunct="1"/>
            <a:r>
              <a:rPr lang="en-CA" altLang="en-US" sz="1400" dirty="0">
                <a:latin typeface="Calibri" pitchFamily="34" charset="0"/>
              </a:rPr>
              <a:t>engine connections</a:t>
            </a:r>
            <a:endParaRPr lang="en-US" altLang="en-US" sz="1400" dirty="0">
              <a:latin typeface="Calibri" pitchFamily="34" charset="0"/>
            </a:endParaRPr>
          </a:p>
        </p:txBody>
      </p:sp>
      <p:sp>
        <p:nvSpPr>
          <p:cNvPr id="37" name="TextBox 5">
            <a:extLst>
              <a:ext uri="{FF2B5EF4-FFF2-40B4-BE49-F238E27FC236}">
                <a16:creationId xmlns:a16="http://schemas.microsoft.com/office/drawing/2014/main" id="{F51208B8-E320-48BA-9A6F-5C47C6D11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8690" y="6309487"/>
            <a:ext cx="1372326" cy="3079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sz="1400" dirty="0">
                <a:latin typeface="+mn-lt"/>
              </a:rPr>
              <a:t>Gland plate</a:t>
            </a:r>
            <a:endParaRPr lang="en-US" sz="1400" dirty="0">
              <a:latin typeface="+mn-lt"/>
            </a:endParaRPr>
          </a:p>
        </p:txBody>
      </p:sp>
      <p:pic>
        <p:nvPicPr>
          <p:cNvPr id="38" name="Picture 3">
            <a:extLst>
              <a:ext uri="{FF2B5EF4-FFF2-40B4-BE49-F238E27FC236}">
                <a16:creationId xmlns:a16="http://schemas.microsoft.com/office/drawing/2014/main" id="{BD01D5A6-DB95-4AB1-86B0-C37A5CBF6CA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25034"/>
          <a:stretch>
            <a:fillRect/>
          </a:stretch>
        </p:blipFill>
        <p:spPr bwMode="auto">
          <a:xfrm>
            <a:off x="6567416" y="5886164"/>
            <a:ext cx="1703600" cy="499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6">
            <a:extLst>
              <a:ext uri="{FF2B5EF4-FFF2-40B4-BE49-F238E27FC236}">
                <a16:creationId xmlns:a16="http://schemas.microsoft.com/office/drawing/2014/main" id="{43EA6A95-6786-4669-8B92-E52AE6D945C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0979" y="3862869"/>
            <a:ext cx="17843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TextBox 25">
            <a:extLst>
              <a:ext uri="{FF2B5EF4-FFF2-40B4-BE49-F238E27FC236}">
                <a16:creationId xmlns:a16="http://schemas.microsoft.com/office/drawing/2014/main" id="{AFF4625A-D1A4-453B-B468-3B1745D3E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7374" y="2025580"/>
            <a:ext cx="1298342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sz="1400" dirty="0">
                <a:latin typeface="+mn-lt"/>
              </a:rPr>
              <a:t>Interior</a:t>
            </a:r>
            <a:r>
              <a:rPr lang="en-US" sz="1400" dirty="0">
                <a:latin typeface="+mn-lt"/>
              </a:rPr>
              <a:t> </a:t>
            </a:r>
          </a:p>
          <a:p>
            <a:pPr eaLnBrk="1" hangingPunct="1">
              <a:defRPr/>
            </a:pPr>
            <a:r>
              <a:rPr lang="en-CA" sz="1400" dirty="0">
                <a:latin typeface="+mn-lt"/>
              </a:rPr>
              <a:t>USB Port</a:t>
            </a:r>
            <a:endParaRPr lang="en-US" sz="1400" dirty="0">
              <a:latin typeface="+mn-lt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FDAE0C1-9890-4FA6-ADBA-D16023B7895D}"/>
              </a:ext>
            </a:extLst>
          </p:cNvPr>
          <p:cNvCxnSpPr>
            <a:stCxn id="35" idx="1"/>
          </p:cNvCxnSpPr>
          <p:nvPr/>
        </p:nvCxnSpPr>
        <p:spPr>
          <a:xfrm flipH="1">
            <a:off x="5372817" y="3042752"/>
            <a:ext cx="1289235" cy="1118556"/>
          </a:xfrm>
          <a:prstGeom prst="line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D4D7A99-F01D-41E5-B89B-689E4C1E8795}"/>
              </a:ext>
            </a:extLst>
          </p:cNvPr>
          <p:cNvCxnSpPr/>
          <p:nvPr/>
        </p:nvCxnSpPr>
        <p:spPr>
          <a:xfrm>
            <a:off x="2097908" y="4638912"/>
            <a:ext cx="2116572" cy="648341"/>
          </a:xfrm>
          <a:prstGeom prst="line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39DA578-C75E-4ECB-968C-455449745F9A}"/>
              </a:ext>
            </a:extLst>
          </p:cNvPr>
          <p:cNvCxnSpPr/>
          <p:nvPr/>
        </p:nvCxnSpPr>
        <p:spPr>
          <a:xfrm flipV="1">
            <a:off x="5148530" y="4640284"/>
            <a:ext cx="2102449" cy="646969"/>
          </a:xfrm>
          <a:prstGeom prst="line">
            <a:avLst/>
          </a:prstGeom>
          <a:ln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9CB583D-812E-4E77-9322-9540D26CA1CC}"/>
              </a:ext>
            </a:extLst>
          </p:cNvPr>
          <p:cNvCxnSpPr>
            <a:stCxn id="34" idx="2"/>
            <a:endCxn id="38" idx="1"/>
          </p:cNvCxnSpPr>
          <p:nvPr/>
        </p:nvCxnSpPr>
        <p:spPr>
          <a:xfrm>
            <a:off x="4633728" y="5886164"/>
            <a:ext cx="1933688" cy="249634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669B51E-F419-4920-A329-92862BEA87F5}"/>
              </a:ext>
            </a:extLst>
          </p:cNvPr>
          <p:cNvCxnSpPr>
            <a:stCxn id="35" idx="1"/>
          </p:cNvCxnSpPr>
          <p:nvPr/>
        </p:nvCxnSpPr>
        <p:spPr>
          <a:xfrm flipH="1">
            <a:off x="5372817" y="3042752"/>
            <a:ext cx="1289235" cy="334128"/>
          </a:xfrm>
          <a:prstGeom prst="line">
            <a:avLst/>
          </a:prstGeom>
          <a:ln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extBox 25">
            <a:extLst>
              <a:ext uri="{FF2B5EF4-FFF2-40B4-BE49-F238E27FC236}">
                <a16:creationId xmlns:a16="http://schemas.microsoft.com/office/drawing/2014/main" id="{3A3D27C2-9754-4E79-AD21-6B0AC156A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7822" y="2734777"/>
            <a:ext cx="973138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sz="1400" dirty="0">
                <a:latin typeface="+mn-lt"/>
              </a:rPr>
              <a:t>EMI filter</a:t>
            </a:r>
            <a:endParaRPr lang="en-US" sz="1400" dirty="0">
              <a:latin typeface="+mn-lt"/>
            </a:endParaRPr>
          </a:p>
        </p:txBody>
      </p:sp>
      <p:sp>
        <p:nvSpPr>
          <p:cNvPr id="73" name="TextBox 25">
            <a:extLst>
              <a:ext uri="{FF2B5EF4-FFF2-40B4-BE49-F238E27FC236}">
                <a16:creationId xmlns:a16="http://schemas.microsoft.com/office/drawing/2014/main" id="{B57B005F-9287-41F4-9516-A068E2A6E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912" y="3340420"/>
            <a:ext cx="1756762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sz="1400" dirty="0">
                <a:latin typeface="+mn-lt"/>
              </a:rPr>
              <a:t>AC and DC isolation circuit breakers</a:t>
            </a:r>
            <a:endParaRPr lang="en-US" sz="1400" dirty="0">
              <a:latin typeface="+mn-lt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37E4E82-F8B0-4A9D-B530-869A96BFA486}"/>
              </a:ext>
            </a:extLst>
          </p:cNvPr>
          <p:cNvCxnSpPr>
            <a:stCxn id="73" idx="3"/>
          </p:cNvCxnSpPr>
          <p:nvPr/>
        </p:nvCxnSpPr>
        <p:spPr>
          <a:xfrm>
            <a:off x="2659674" y="3602030"/>
            <a:ext cx="1489107" cy="967957"/>
          </a:xfrm>
          <a:prstGeom prst="line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5" name="Picture 2" descr="M:\Marketing\Marketing Department\Photos\usb VTV2 int.jpg">
            <a:extLst>
              <a:ext uri="{FF2B5EF4-FFF2-40B4-BE49-F238E27FC236}">
                <a16:creationId xmlns:a16="http://schemas.microsoft.com/office/drawing/2014/main" id="{7D512578-7139-4012-9285-FFF1B1CF5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283" y="1738423"/>
            <a:ext cx="1204091" cy="109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66BE932-4758-401C-A9FE-7E5BD38A454D}"/>
              </a:ext>
            </a:extLst>
          </p:cNvPr>
          <p:cNvCxnSpPr/>
          <p:nvPr/>
        </p:nvCxnSpPr>
        <p:spPr>
          <a:xfrm>
            <a:off x="2325375" y="2915401"/>
            <a:ext cx="2222088" cy="1567830"/>
          </a:xfrm>
          <a:prstGeom prst="line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4463C92-928C-4A6C-9A45-28E8966D5DCA}"/>
              </a:ext>
            </a:extLst>
          </p:cNvPr>
          <p:cNvCxnSpPr/>
          <p:nvPr/>
        </p:nvCxnSpPr>
        <p:spPr>
          <a:xfrm>
            <a:off x="2528349" y="3564796"/>
            <a:ext cx="1777082" cy="891798"/>
          </a:xfrm>
          <a:prstGeom prst="line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TextBox 2">
            <a:extLst>
              <a:ext uri="{FF2B5EF4-FFF2-40B4-BE49-F238E27FC236}">
                <a16:creationId xmlns:a16="http://schemas.microsoft.com/office/drawing/2014/main" id="{EDC8CDFD-1237-4A72-80F6-93E26B36B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518" y="5316755"/>
            <a:ext cx="22320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CA" altLang="en-US" sz="1400" dirty="0">
                <a:latin typeface="Calibri" pitchFamily="34" charset="0"/>
              </a:rPr>
              <a:t>I/O board with removable alarm contact terminals</a:t>
            </a:r>
            <a:endParaRPr lang="en-US" altLang="en-US" sz="1400" dirty="0">
              <a:latin typeface="Calibri" pitchFamily="34" charset="0"/>
            </a:endParaRPr>
          </a:p>
        </p:txBody>
      </p:sp>
      <p:pic>
        <p:nvPicPr>
          <p:cNvPr id="79" name="Picture 7">
            <a:extLst>
              <a:ext uri="{FF2B5EF4-FFF2-40B4-BE49-F238E27FC236}">
                <a16:creationId xmlns:a16="http://schemas.microsoft.com/office/drawing/2014/main" id="{F79FC0B6-A7E5-441D-B491-B757A060CA6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-1495" t="-8516" r="1495" b="17493"/>
          <a:stretch>
            <a:fillRect/>
          </a:stretch>
        </p:blipFill>
        <p:spPr bwMode="auto">
          <a:xfrm>
            <a:off x="545036" y="3972058"/>
            <a:ext cx="15049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25665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49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r>
              <a:rPr lang="en-US" altLang="en-US" dirty="0"/>
              <a:t>Jockey Pump Controllers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489627"/>
            <a:ext cx="9604402" cy="3400427"/>
          </a:xfrm>
        </p:spPr>
        <p:txBody>
          <a:bodyPr numCol="1" anchor="t">
            <a:noAutofit/>
          </a:bodyPr>
          <a:lstStyle/>
          <a:p>
            <a:pPr marL="460375" indent="-460375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/>
              <a:t>Not considered a “Fire Pump Controller”</a:t>
            </a:r>
          </a:p>
          <a:p>
            <a:pPr marL="460375" indent="-460375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>
                <a:solidFill>
                  <a:srgbClr val="000000"/>
                </a:solidFill>
              </a:rPr>
              <a:t>Not UL Listed or FM Approved for fire pump service</a:t>
            </a:r>
          </a:p>
          <a:p>
            <a:pPr marL="460375" indent="-460375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>
                <a:solidFill>
                  <a:srgbClr val="000000"/>
                </a:solidFill>
              </a:rPr>
              <a:t>UL Listed as an Industrial Pump Controller (UL508A)</a:t>
            </a:r>
          </a:p>
          <a:p>
            <a:pPr marL="971550" lvl="1" indent="-514350">
              <a:spcBef>
                <a:spcPts val="600"/>
              </a:spcBef>
              <a:buFont typeface="Wingdings" pitchFamily="2" charset="2"/>
              <a:buChar char="§"/>
            </a:pPr>
            <a:endParaRPr lang="en-US" altLang="en-US" b="0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</a:pPr>
            <a:endParaRPr lang="en-US" alt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3090793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5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pPr>
              <a:defRPr/>
            </a:pPr>
            <a:r>
              <a:rPr lang="en-US" dirty="0"/>
              <a:t>Listing &amp; Approval</a:t>
            </a:r>
            <a:endParaRPr lang="en-US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489627"/>
            <a:ext cx="10515600" cy="3400427"/>
          </a:xfrm>
        </p:spPr>
        <p:txBody>
          <a:bodyPr anchor="t">
            <a:norm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b="0" dirty="0"/>
              <a:t>UL – Underwriters Laboratory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0" dirty="0"/>
              <a:t>Headquarters in Northbrook, IL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0" dirty="0"/>
              <a:t>Scope of business is the protection of life and property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0" dirty="0"/>
              <a:t>Issues “Listings” in regards to equipment built to the NFPA20 standard </a:t>
            </a:r>
          </a:p>
          <a:p>
            <a:endParaRPr lang="fr-CA" sz="2000" b="0" dirty="0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871" y="1758653"/>
            <a:ext cx="7508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16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50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r>
              <a:rPr lang="en-US" altLang="en-US" dirty="0"/>
              <a:t>Jockey Pump Controllers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489627"/>
            <a:ext cx="9604402" cy="3400427"/>
          </a:xfrm>
        </p:spPr>
        <p:txBody>
          <a:bodyPr numCol="1" anchor="t">
            <a:noAutofit/>
          </a:bodyPr>
          <a:lstStyle/>
          <a:p>
            <a:pPr marL="460375" indent="-460375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>
                <a:solidFill>
                  <a:srgbClr val="000000"/>
                </a:solidFill>
              </a:rPr>
              <a:t>Required to start and stop a pressure maintenance pump </a:t>
            </a:r>
            <a:br>
              <a:rPr lang="en-US" altLang="en-US" b="0" dirty="0">
                <a:solidFill>
                  <a:srgbClr val="000000"/>
                </a:solidFill>
              </a:rPr>
            </a:br>
            <a:r>
              <a:rPr lang="en-US" altLang="en-US" b="0" dirty="0">
                <a:solidFill>
                  <a:srgbClr val="000000"/>
                </a:solidFill>
              </a:rPr>
              <a:t>(jockey pump) in order to maintain the sprinkler system pressure</a:t>
            </a:r>
          </a:p>
          <a:p>
            <a:pPr marL="460375" indent="-460375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/>
              <a:t>Jockey pump shall not be powered by the fire pump controller</a:t>
            </a:r>
            <a:endParaRPr lang="en-US" altLang="en-US" b="0" dirty="0">
              <a:solidFill>
                <a:srgbClr val="000000"/>
              </a:solidFill>
            </a:endParaRPr>
          </a:p>
          <a:p>
            <a:pPr marL="460375" indent="-460375">
              <a:spcBef>
                <a:spcPts val="600"/>
              </a:spcBef>
            </a:pPr>
            <a:endParaRPr lang="en-US" alt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1144376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560C9A-A8C3-464F-B7DA-5C4A6FE49B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9" t="230" r="25960" b="6801"/>
          <a:stretch/>
        </p:blipFill>
        <p:spPr>
          <a:xfrm>
            <a:off x="2882900" y="1260841"/>
            <a:ext cx="5656451" cy="55971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51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r>
              <a:rPr lang="en-US" altLang="en-US" dirty="0"/>
              <a:t>Jockey Pump Controllers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2419747" y="5001650"/>
            <a:ext cx="20794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CA" altLang="en-US" sz="1400">
                <a:latin typeface="Barlow" pitchFamily="50" charset="0"/>
              </a:rPr>
              <a:t>iPD+ Operator Interface</a:t>
            </a:r>
          </a:p>
        </p:txBody>
      </p:sp>
      <p:cxnSp>
        <p:nvCxnSpPr>
          <p:cNvPr id="11" name="Straight Arrow Connector 10"/>
          <p:cNvCxnSpPr>
            <a:cxnSpLocks/>
            <a:stCxn id="14" idx="1"/>
          </p:cNvCxnSpPr>
          <p:nvPr/>
        </p:nvCxnSpPr>
        <p:spPr>
          <a:xfrm flipH="1" flipV="1">
            <a:off x="7525303" y="3597283"/>
            <a:ext cx="1346800" cy="48376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2916557" y="3088955"/>
            <a:ext cx="12666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CA" altLang="en-US" sz="1400" dirty="0">
                <a:latin typeface="Barlow" pitchFamily="50" charset="0"/>
              </a:rPr>
              <a:t>Digital Display</a:t>
            </a: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8359962" y="5163818"/>
            <a:ext cx="20208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CA" altLang="en-US" sz="1400">
                <a:latin typeface="Barlow" pitchFamily="50" charset="0"/>
              </a:rPr>
              <a:t>Type 2 Enclosure</a:t>
            </a: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8872103" y="3927155"/>
            <a:ext cx="15087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CA" altLang="en-US" sz="1400">
                <a:latin typeface="Barlow" pitchFamily="50" charset="0"/>
              </a:rPr>
              <a:t>Main Disconnect</a:t>
            </a: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8471290" y="2795268"/>
            <a:ext cx="19159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CA" altLang="en-US" sz="1400">
                <a:latin typeface="Barlow" pitchFamily="50" charset="0"/>
              </a:rPr>
              <a:t>Wall Mounting Lugs (4)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CA" altLang="en-US" sz="1400">
                <a:latin typeface="Barlow" pitchFamily="50" charset="0"/>
              </a:rPr>
              <a:t>2 top – 2 bottom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 flipV="1">
            <a:off x="4499162" y="4303278"/>
            <a:ext cx="2138118" cy="88742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  <a:stCxn id="12" idx="3"/>
          </p:cNvCxnSpPr>
          <p:nvPr/>
        </p:nvCxnSpPr>
        <p:spPr>
          <a:xfrm>
            <a:off x="4183249" y="3242844"/>
            <a:ext cx="2541954" cy="1419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7307449" y="5103493"/>
            <a:ext cx="1347788" cy="2159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  <a:stCxn id="15" idx="1"/>
          </p:cNvCxnSpPr>
          <p:nvPr/>
        </p:nvCxnSpPr>
        <p:spPr>
          <a:xfrm flipH="1" flipV="1">
            <a:off x="5219093" y="2579029"/>
            <a:ext cx="3252197" cy="47784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  <a:stCxn id="15" idx="1"/>
          </p:cNvCxnSpPr>
          <p:nvPr/>
        </p:nvCxnSpPr>
        <p:spPr>
          <a:xfrm flipH="1" flipV="1">
            <a:off x="6725203" y="2482971"/>
            <a:ext cx="1746087" cy="57390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0176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B47DDD-0657-46DD-9D96-525CDC351C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0" t="3482" r="5529" b="4875"/>
          <a:stretch/>
        </p:blipFill>
        <p:spPr>
          <a:xfrm>
            <a:off x="4651129" y="2255079"/>
            <a:ext cx="3516923" cy="4101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711267" y="5808133"/>
            <a:ext cx="2743200" cy="752475"/>
          </a:xfrm>
        </p:spPr>
        <p:txBody>
          <a:bodyPr/>
          <a:lstStyle/>
          <a:p>
            <a:fld id="{B435E714-30AA-564C-BCE4-4E04260BF39B}" type="slidenum">
              <a:rPr lang="en-US" smtClean="0"/>
              <a:t>52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r>
              <a:rPr lang="en-US" altLang="en-US" dirty="0"/>
              <a:t>Jockey Pump Controllers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2008482" y="4837852"/>
            <a:ext cx="20294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CA" altLang="en-US" sz="1400" dirty="0">
                <a:latin typeface="Barlow" pitchFamily="50" charset="0"/>
              </a:rPr>
              <a:t>Pressure transducer with 0-600psi range and stainless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CA" altLang="en-US" sz="1400" dirty="0">
                <a:latin typeface="Barlow" pitchFamily="50" charset="0"/>
              </a:rPr>
              <a:t>steel construction</a:t>
            </a:r>
          </a:p>
        </p:txBody>
      </p:sp>
      <p:cxnSp>
        <p:nvCxnSpPr>
          <p:cNvPr id="11" name="Straight Arrow Connector 10"/>
          <p:cNvCxnSpPr>
            <a:cxnSpLocks/>
            <a:stCxn id="14" idx="1"/>
          </p:cNvCxnSpPr>
          <p:nvPr/>
        </p:nvCxnSpPr>
        <p:spPr>
          <a:xfrm flipH="1">
            <a:off x="7271238" y="2975207"/>
            <a:ext cx="1574864" cy="77266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8846102" y="4298150"/>
            <a:ext cx="202088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CA" sz="1400" dirty="0" err="1">
                <a:latin typeface="Barlow" pitchFamily="50" charset="0"/>
              </a:rPr>
              <a:t>Fuseless</a:t>
            </a:r>
            <a:r>
              <a:rPr lang="en-CA" sz="1400" dirty="0">
                <a:latin typeface="Barlow" pitchFamily="50" charset="0"/>
              </a:rPr>
              <a:t> magnetic motor starter with thermo-magnetic motor protector and horsepower rated contactor</a:t>
            </a: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8846102" y="2605875"/>
            <a:ext cx="242489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400" dirty="0">
                <a:latin typeface="Barlow" pitchFamily="50" charset="0"/>
              </a:rPr>
              <a:t>Horsepower rated door interlocked rotary type disconnect switch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4016496" y="5316766"/>
            <a:ext cx="1439862" cy="6883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  <a:stCxn id="13" idx="1"/>
          </p:cNvCxnSpPr>
          <p:nvPr/>
        </p:nvCxnSpPr>
        <p:spPr>
          <a:xfrm flipH="1">
            <a:off x="7200900" y="4990648"/>
            <a:ext cx="1645202" cy="5613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3096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5600" dirty="0">
                <a:solidFill>
                  <a:srgbClr val="00447B"/>
                </a:solidFill>
                <a:latin typeface="Barlow SemiBold" panose="00000700000000000000" pitchFamily="2" charset="0"/>
              </a:rPr>
              <a:t>Model OPD </a:t>
            </a:r>
            <a:r>
              <a:rPr lang="en-CA" sz="2800" dirty="0">
                <a:solidFill>
                  <a:srgbClr val="00447B"/>
                </a:solidFill>
                <a:latin typeface="Barlow"/>
              </a:rPr>
              <a:t>UL Listed Disconnecting Device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Bef>
                <a:spcPct val="0"/>
              </a:spcBef>
              <a:buNone/>
              <a:defRPr/>
            </a:pPr>
            <a:r>
              <a:rPr lang="en-US" altLang="en-US" b="1" dirty="0">
                <a:latin typeface="Barlow"/>
              </a:rPr>
              <a:t>Preface – USA Installations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en-US" sz="1100" b="1" dirty="0">
              <a:latin typeface="Barlow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en-CA" dirty="0">
                <a:latin typeface="Barlow"/>
                <a:cs typeface="Arial" panose="020B0604020202020204" pitchFamily="34" charset="0"/>
              </a:rPr>
              <a:t>The installation of a disconnecting means ahead of an electric fire pump controller has always been permitted by NFPA20 and NFPA70 (NEC)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en-CA" dirty="0">
              <a:latin typeface="Barlow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en-CA" dirty="0">
                <a:latin typeface="Barlow"/>
                <a:cs typeface="Arial" panose="020B0604020202020204" pitchFamily="34" charset="0"/>
              </a:rPr>
              <a:t>The method of sizing/selecting the disconnecting means device has been for it to hold locked rotor current (6 x FLA) indefinitely (continuously)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en-CA" dirty="0">
              <a:latin typeface="Barlow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en-CA" dirty="0">
                <a:latin typeface="Barlow"/>
                <a:cs typeface="Arial" panose="020B0604020202020204" pitchFamily="34" charset="0"/>
              </a:rPr>
              <a:t>In the NFPA20 2013 edition and the NFPA70 2014 edition changes were made to the articles in question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>
                <a:solidFill>
                  <a:schemeClr val="bg1"/>
                </a:solidFill>
              </a:rPr>
              <a:t>53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2566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0D5706-5815-44AA-AB9F-1D0D98D456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13" r="25860"/>
          <a:stretch/>
        </p:blipFill>
        <p:spPr>
          <a:xfrm>
            <a:off x="6096000" y="1122933"/>
            <a:ext cx="4456325" cy="5437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5600" dirty="0">
                <a:solidFill>
                  <a:srgbClr val="00447B"/>
                </a:solidFill>
                <a:latin typeface="Barlow SemiBold" panose="00000700000000000000" pitchFamily="2" charset="0"/>
              </a:rPr>
              <a:t>Model OPD </a:t>
            </a:r>
            <a:r>
              <a:rPr lang="en-CA" sz="2800" dirty="0">
                <a:solidFill>
                  <a:srgbClr val="00447B"/>
                </a:solidFill>
                <a:latin typeface="Barlow"/>
              </a:rPr>
              <a:t>UL Listed Disconnecting Device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CA" sz="2000" b="1" dirty="0">
                <a:latin typeface="Barlow"/>
                <a:ea typeface="Ebrima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CA" b="1" dirty="0">
                <a:latin typeface="Barlow"/>
                <a:ea typeface="Ebrima" panose="02000000000000000000" pitchFamily="2" charset="0"/>
                <a:cs typeface="Calibri" panose="020F0502020204030204" pitchFamily="34" charset="0"/>
              </a:rPr>
              <a:t>Standard Features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CA" sz="2000" dirty="0">
                <a:latin typeface="Barlow"/>
                <a:ea typeface="Ebrima" panose="02000000000000000000" pitchFamily="2" charset="0"/>
                <a:cs typeface="Calibri" panose="020F0502020204030204" pitchFamily="34" charset="0"/>
              </a:rPr>
              <a:t>Suitable as service entrance equipment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CA" sz="2000" dirty="0">
                <a:latin typeface="Barlow"/>
                <a:ea typeface="Ebrima" panose="02000000000000000000" pitchFamily="2" charset="0"/>
                <a:cs typeface="Calibri" panose="020F0502020204030204" pitchFamily="34" charset="0"/>
              </a:rPr>
              <a:t> NEMA Type 2 enclosure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CA" sz="2000" dirty="0">
                <a:latin typeface="Barlow"/>
                <a:ea typeface="Ebrima" panose="02000000000000000000" pitchFamily="2" charset="0"/>
                <a:cs typeface="Calibri" panose="020F0502020204030204" pitchFamily="34" charset="0"/>
              </a:rPr>
              <a:t> Disconnect markings as per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CA" sz="2000" dirty="0">
                <a:latin typeface="Barlow"/>
                <a:ea typeface="Ebrima" panose="02000000000000000000" pitchFamily="2" charset="0"/>
                <a:cs typeface="Calibri" panose="020F0502020204030204" pitchFamily="34" charset="0"/>
              </a:rPr>
              <a:t>      NFPA70 (NEC) 695.4(B)(3)(c)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  <a:defRPr/>
            </a:pPr>
            <a:endParaRPr lang="en-CA" sz="1600" dirty="0">
              <a:solidFill>
                <a:schemeClr val="tx2">
                  <a:lumMod val="75000"/>
                </a:schemeClr>
              </a:solidFill>
              <a:latin typeface="Barlow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>
                <a:solidFill>
                  <a:schemeClr val="bg1"/>
                </a:solidFill>
              </a:rPr>
              <a:t>54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9636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80E0D1-466B-46A2-B0DA-C946EEA96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419" y="1698571"/>
            <a:ext cx="3000375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5600" dirty="0">
                <a:solidFill>
                  <a:srgbClr val="00447B"/>
                </a:solidFill>
                <a:latin typeface="Barlow SemiBold" panose="00000700000000000000" pitchFamily="2" charset="0"/>
              </a:rPr>
              <a:t>Model OPD </a:t>
            </a:r>
            <a:r>
              <a:rPr lang="en-CA" sz="2800" dirty="0">
                <a:solidFill>
                  <a:srgbClr val="00447B"/>
                </a:solidFill>
                <a:latin typeface="Barlow"/>
              </a:rPr>
              <a:t>UL Listed Disconnecting Device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142892" cy="435133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CA" b="1" dirty="0">
                <a:latin typeface="Barlow"/>
                <a:ea typeface="Ebrima" panose="02000000000000000000" pitchFamily="2" charset="0"/>
                <a:cs typeface="Calibri" panose="020F0502020204030204" pitchFamily="34" charset="0"/>
              </a:rPr>
              <a:t>Standard Features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CA" sz="2000" dirty="0">
                <a:latin typeface="Barlow"/>
                <a:ea typeface="Ebrima" panose="02000000000000000000" pitchFamily="2" charset="0"/>
                <a:cs typeface="Calibri" panose="020F0502020204030204" pitchFamily="34" charset="0"/>
              </a:rPr>
              <a:t>Overcurrent protection device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CA" sz="2000" dirty="0">
                <a:latin typeface="Barlow"/>
                <a:ea typeface="Ebrima" panose="02000000000000000000" pitchFamily="2" charset="0"/>
                <a:cs typeface="Calibri" panose="020F0502020204030204" pitchFamily="34" charset="0"/>
              </a:rPr>
              <a:t>Flange mounted disconnect handle lockable in the ON (closed) position as per NFPA70 (NEC) 695.4(B)(3)(a)(2)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CA" sz="2000" dirty="0">
                <a:latin typeface="Barlow"/>
                <a:ea typeface="Ebrima" panose="02000000000000000000" pitchFamily="2" charset="0"/>
                <a:cs typeface="Calibri" panose="020F0502020204030204" pitchFamily="34" charset="0"/>
              </a:rPr>
              <a:t>Grounding lug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>
                <a:solidFill>
                  <a:schemeClr val="bg1"/>
                </a:solidFill>
              </a:rPr>
              <a:t>55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166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5600" dirty="0">
                <a:solidFill>
                  <a:srgbClr val="00447B"/>
                </a:solidFill>
                <a:latin typeface="Barlow SemiBold" panose="00000700000000000000" pitchFamily="2" charset="0"/>
              </a:rPr>
              <a:t>Model OPD </a:t>
            </a:r>
            <a:r>
              <a:rPr lang="en-CA" sz="2800" dirty="0">
                <a:solidFill>
                  <a:srgbClr val="00447B"/>
                </a:solidFill>
                <a:latin typeface="Barlow"/>
              </a:rPr>
              <a:t>UL Listed Disconnecting Device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b="1" dirty="0">
                <a:latin typeface="Barlow"/>
                <a:ea typeface="Ebrima" panose="02000000000000000000" pitchFamily="2" charset="0"/>
                <a:cs typeface="Calibri" panose="020F0502020204030204" pitchFamily="34" charset="0"/>
              </a:rPr>
              <a:t>Typical Installation Schematic</a:t>
            </a:r>
            <a:endParaRPr lang="en-US" sz="1800" b="1" dirty="0">
              <a:latin typeface="Barlow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Fire pump controllers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>
                <a:solidFill>
                  <a:schemeClr val="bg1"/>
                </a:solidFill>
              </a:rPr>
              <a:t>56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4C2AC6-9663-4846-B63D-8D1AB2076A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101" b="59930"/>
          <a:stretch/>
        </p:blipFill>
        <p:spPr>
          <a:xfrm>
            <a:off x="5340635" y="1717124"/>
            <a:ext cx="5069457" cy="514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25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rPr lang="en-US" dirty="0"/>
              <a:t>Tornatech Inc. (Head Office)</a:t>
            </a:r>
          </a:p>
          <a:p>
            <a:pPr lvl="0"/>
            <a:r>
              <a:rPr lang="en-US" dirty="0"/>
              <a:t>Laval, Quebec, Canada</a:t>
            </a:r>
            <a:br>
              <a:rPr lang="en-US" dirty="0"/>
            </a:br>
            <a:r>
              <a:rPr lang="en-US" dirty="0"/>
              <a:t>Tel: +1 514 334 0523 </a:t>
            </a:r>
            <a:br>
              <a:rPr lang="en-US" dirty="0"/>
            </a:br>
            <a:r>
              <a:rPr lang="en-US" dirty="0"/>
              <a:t>Toll Free: +1 800 363 8448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pPr lvl="0"/>
            <a:r>
              <a:rPr lang="en-US" dirty="0"/>
              <a:t>Tornatech Europe SPRL</a:t>
            </a:r>
          </a:p>
          <a:p>
            <a:pPr lvl="0"/>
            <a:r>
              <a:rPr lang="en-US" dirty="0"/>
              <a:t>Wavre, Belgium</a:t>
            </a:r>
            <a:br>
              <a:rPr lang="en-US" dirty="0"/>
            </a:br>
            <a:r>
              <a:rPr lang="en-US" dirty="0"/>
              <a:t>Tel: +32 (0) 10 84 40 01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lvl="0"/>
            <a:r>
              <a:rPr lang="en-US" dirty="0" err="1"/>
              <a:t>Tornatech</a:t>
            </a:r>
            <a:r>
              <a:rPr lang="en-US" dirty="0"/>
              <a:t> FZE</a:t>
            </a:r>
          </a:p>
          <a:p>
            <a:pPr lvl="0"/>
            <a:r>
              <a:rPr lang="en-US" dirty="0"/>
              <a:t>Dubai, United Arab Emirates</a:t>
            </a:r>
            <a:br>
              <a:rPr lang="en-US" dirty="0"/>
            </a:br>
            <a:r>
              <a:rPr lang="en-US" dirty="0"/>
              <a:t>Tel: +971 (0)4 887 0615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pPr lvl="0"/>
            <a:r>
              <a:rPr lang="en-US" dirty="0" err="1"/>
              <a:t>Tornatech</a:t>
            </a:r>
            <a:r>
              <a:rPr lang="en-US" dirty="0"/>
              <a:t> </a:t>
            </a:r>
            <a:r>
              <a:rPr lang="en-US" dirty="0" err="1"/>
              <a:t>Pte</a:t>
            </a:r>
            <a:r>
              <a:rPr lang="en-US" dirty="0"/>
              <a:t> Ltd</a:t>
            </a:r>
          </a:p>
          <a:p>
            <a:pPr lvl="0"/>
            <a:r>
              <a:rPr lang="en-US" dirty="0"/>
              <a:t>Singapore</a:t>
            </a:r>
            <a:br>
              <a:rPr lang="en-US" dirty="0"/>
            </a:br>
            <a:r>
              <a:rPr lang="en-US" dirty="0"/>
              <a:t>Tel: +65 6795 7823</a:t>
            </a:r>
            <a:br>
              <a:rPr lang="en-US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148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6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pPr>
              <a:defRPr/>
            </a:pPr>
            <a:r>
              <a:rPr lang="en-US" dirty="0"/>
              <a:t>Listing &amp; Approval</a:t>
            </a:r>
            <a:endParaRPr lang="en-US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489627"/>
            <a:ext cx="10515600" cy="3400427"/>
          </a:xfrm>
        </p:spPr>
        <p:txBody>
          <a:bodyPr anchor="t">
            <a:norm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b="0" dirty="0"/>
              <a:t>FM Global (aka Factory Mutual)</a:t>
            </a:r>
          </a:p>
          <a:p>
            <a:pPr marL="460375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0" dirty="0"/>
              <a:t>Headquarters in Boston, MA</a:t>
            </a:r>
          </a:p>
          <a:p>
            <a:pPr marL="460375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0" dirty="0"/>
              <a:t>Scope of business is the protection of life and property</a:t>
            </a:r>
          </a:p>
          <a:p>
            <a:pPr marL="460375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0" dirty="0"/>
              <a:t>Issues “Approvals” in regards to equipment built to the NFPA20 standard 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endParaRPr lang="en-US" sz="2000" b="0" dirty="0"/>
          </a:p>
          <a:p>
            <a:endParaRPr lang="fr-CA" sz="2000" b="0" dirty="0"/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587" y="1720117"/>
            <a:ext cx="985837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532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7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pPr>
              <a:defRPr/>
            </a:pPr>
            <a:r>
              <a:rPr lang="en-US" dirty="0"/>
              <a:t>General</a:t>
            </a:r>
            <a:endParaRPr lang="en-US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489627"/>
            <a:ext cx="10515600" cy="3400427"/>
          </a:xfrm>
        </p:spPr>
        <p:txBody>
          <a:bodyPr anchor="t">
            <a:noAutofit/>
          </a:bodyPr>
          <a:lstStyle/>
          <a:p>
            <a:pPr marL="460375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/>
              <a:t>A fire pump controller serves to protect life and property and not the equipment it controls</a:t>
            </a:r>
          </a:p>
          <a:p>
            <a:pPr marL="460375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/>
              <a:t>Devices serving to protect a motor, engine or pump are not allowed per NFPA20, UL and FM</a:t>
            </a:r>
          </a:p>
          <a:p>
            <a:pPr marL="914400" lvl="1" indent="-4572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/>
              <a:t>Ex: overload, low oil pressure, high temperature, low suction pressure</a:t>
            </a:r>
          </a:p>
        </p:txBody>
      </p:sp>
    </p:spTree>
    <p:extLst>
      <p:ext uri="{BB962C8B-B14F-4D97-AF65-F5344CB8AC3E}">
        <p14:creationId xmlns:p14="http://schemas.microsoft.com/office/powerpoint/2010/main" val="2882793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8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pPr>
              <a:defRPr/>
            </a:pPr>
            <a:r>
              <a:rPr lang="en-US" dirty="0"/>
              <a:t>General</a:t>
            </a:r>
            <a:endParaRPr lang="en-US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489627"/>
            <a:ext cx="10515600" cy="3400427"/>
          </a:xfrm>
        </p:spPr>
        <p:txBody>
          <a:bodyPr anchor="t">
            <a:noAutofit/>
          </a:bodyPr>
          <a:lstStyle/>
          <a:p>
            <a:pPr marL="460375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/>
              <a:t>However, NFPA20, UL and FM do allow the controller to stop the pump under these conditions </a:t>
            </a:r>
            <a:r>
              <a:rPr lang="en-US" i="1" u="sng" dirty="0">
                <a:solidFill>
                  <a:srgbClr val="FF0000"/>
                </a:solidFill>
              </a:rPr>
              <a:t>only</a:t>
            </a:r>
            <a:r>
              <a:rPr lang="en-US" b="0" dirty="0"/>
              <a:t>:</a:t>
            </a:r>
          </a:p>
          <a:p>
            <a:pPr marL="917575" lvl="1" indent="-4572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/>
              <a:t>Electric Fire Pump Controller</a:t>
            </a:r>
          </a:p>
          <a:p>
            <a:pPr marL="1374775" lvl="2" indent="-4603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/>
              <a:t>Locked rotor</a:t>
            </a:r>
          </a:p>
          <a:p>
            <a:pPr marL="917575" lvl="1" indent="-4572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Diesel Fire Pump Controller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0" dirty="0" err="1"/>
              <a:t>Overspeed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181663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Fire Pump Controllers 101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Fire pump controllers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E714-30AA-564C-BCE4-4E04260BF39B}" type="slidenum">
              <a:rPr lang="en-US" smtClean="0"/>
              <a:t>9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541234"/>
            <a:ext cx="10514012" cy="713845"/>
          </a:xfrm>
        </p:spPr>
        <p:txBody>
          <a:bodyPr/>
          <a:lstStyle/>
          <a:p>
            <a:pPr>
              <a:defRPr/>
            </a:pPr>
            <a:r>
              <a:rPr lang="en-US" dirty="0"/>
              <a:t>General</a:t>
            </a:r>
            <a:endParaRPr lang="en-US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489627"/>
            <a:ext cx="10515600" cy="3400427"/>
          </a:xfrm>
        </p:spPr>
        <p:txBody>
          <a:bodyPr anchor="t">
            <a:noAutofit/>
          </a:bodyPr>
          <a:lstStyle/>
          <a:p>
            <a:pPr>
              <a:spcBef>
                <a:spcPts val="600"/>
              </a:spcBef>
            </a:pPr>
            <a:r>
              <a:rPr lang="en-US" altLang="en-US" b="0" dirty="0"/>
              <a:t>Location</a:t>
            </a:r>
          </a:p>
          <a:p>
            <a:pPr lvl="1" indent="-45720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/>
              <a:t>Controller shall be located within sight of the fire pump and vice versa</a:t>
            </a:r>
          </a:p>
          <a:p>
            <a:pPr lvl="1" indent="-45720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/>
              <a:t>Controller shall be installed so that all load carrying components are 12” above floor</a:t>
            </a:r>
          </a:p>
          <a:p>
            <a:pPr lvl="1" indent="-45720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/>
              <a:t>Controller shall not be used as a junction box</a:t>
            </a:r>
          </a:p>
          <a:p>
            <a:pPr lvl="2" indent="-454025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b="0" dirty="0"/>
              <a:t>Jockey pump shall not be powered by the fire pump controller</a:t>
            </a:r>
          </a:p>
        </p:txBody>
      </p:sp>
    </p:spTree>
    <p:extLst>
      <p:ext uri="{BB962C8B-B14F-4D97-AF65-F5344CB8AC3E}">
        <p14:creationId xmlns:p14="http://schemas.microsoft.com/office/powerpoint/2010/main" val="2895189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ornatech">
      <a:dk1>
        <a:srgbClr val="000000"/>
      </a:dk1>
      <a:lt1>
        <a:srgbClr val="FFFFFF"/>
      </a:lt1>
      <a:dk2>
        <a:srgbClr val="00447B"/>
      </a:dk2>
      <a:lt2>
        <a:srgbClr val="E3EDF3"/>
      </a:lt2>
      <a:accent1>
        <a:srgbClr val="109EEA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109EEA"/>
      </a:hlink>
      <a:folHlink>
        <a:srgbClr val="00447B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EDA3797-D441-1E40-922E-95DD9E68B9A1}" vid="{48F1C4EF-84E6-7D4F-B422-C5D29F0B0B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TT_PPT_Template</Template>
  <TotalTime>523</TotalTime>
  <Words>2632</Words>
  <Application>Microsoft Office PowerPoint</Application>
  <PresentationFormat>Widescreen</PresentationFormat>
  <Paragraphs>590</Paragraphs>
  <Slides>57</Slides>
  <Notes>10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6" baseType="lpstr">
      <vt:lpstr>Arial</vt:lpstr>
      <vt:lpstr>Barlow</vt:lpstr>
      <vt:lpstr>Barlow ExtraBold</vt:lpstr>
      <vt:lpstr>Barlow SemiBold</vt:lpstr>
      <vt:lpstr>Calibri</vt:lpstr>
      <vt:lpstr>Franklin Gothic Book</vt:lpstr>
      <vt:lpstr>Franklin Gothic Medium</vt:lpstr>
      <vt:lpstr>Wingdings</vt:lpstr>
      <vt:lpstr>Office Theme</vt:lpstr>
      <vt:lpstr>Fire Pump Controllers 101 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</vt:lpstr>
      <vt:lpstr>Fire Pump Controllers</vt:lpstr>
      <vt:lpstr>Fire Pump Controllers</vt:lpstr>
      <vt:lpstr>Fire Pump Controllers</vt:lpstr>
      <vt:lpstr>Fire Pump Controllers</vt:lpstr>
      <vt:lpstr>Fire Pump Controllers</vt:lpstr>
      <vt:lpstr>VFD - Benefits</vt:lpstr>
      <vt:lpstr>Shut Off Pressure – Eliminated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Fire Pump Controllers 101</vt:lpstr>
      <vt:lpstr>Model OPD UL Listed Disconnecting Device </vt:lpstr>
      <vt:lpstr>Model OPD UL Listed Disconnecting Device </vt:lpstr>
      <vt:lpstr>Model OPD UL Listed Disconnecting Device </vt:lpstr>
      <vt:lpstr>Model OPD UL Listed Disconnecting Device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Fire Pump Controllers</dc:title>
  <dc:creator>Melissa Reda</dc:creator>
  <cp:lastModifiedBy>Cole Rigney</cp:lastModifiedBy>
  <cp:revision>156</cp:revision>
  <cp:lastPrinted>2018-08-17T18:23:03Z</cp:lastPrinted>
  <dcterms:created xsi:type="dcterms:W3CDTF">2018-03-13T15:34:19Z</dcterms:created>
  <dcterms:modified xsi:type="dcterms:W3CDTF">2021-08-24T14:56:34Z</dcterms:modified>
</cp:coreProperties>
</file>